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60" r:id="rId3"/>
    <p:sldId id="263" r:id="rId4"/>
    <p:sldId id="261" r:id="rId5"/>
    <p:sldId id="262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B754C-01E6-46E1-84F5-36D7B0C6379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C93C28-0335-479D-9A47-603777D2BEDB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ea typeface="Calibri"/>
              <a:cs typeface="Arial" pitchFamily="34" charset="0"/>
            </a:rPr>
            <a:t>проект доклада по неустановленной (устаревшей) форме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9730A5B-BA09-4A69-86ED-ADC601E04E04}" type="parTrans" cxnId="{CC9927FE-FD37-4DC6-BE8D-AE23EFCE6EC9}">
      <dgm:prSet/>
      <dgm:spPr/>
      <dgm:t>
        <a:bodyPr/>
        <a:lstStyle/>
        <a:p>
          <a:endParaRPr lang="ru-RU"/>
        </a:p>
      </dgm:t>
    </dgm:pt>
    <dgm:pt modelId="{1DE2D9B6-232A-498C-9F21-CFFD487F398D}" type="sibTrans" cxnId="{CC9927FE-FD37-4DC6-BE8D-AE23EFCE6EC9}">
      <dgm:prSet/>
      <dgm:spPr/>
      <dgm:t>
        <a:bodyPr/>
        <a:lstStyle/>
        <a:p>
          <a:endParaRPr lang="ru-RU"/>
        </a:p>
      </dgm:t>
    </dgm:pt>
    <dgm:pt modelId="{03676B17-85C5-42B9-971A-2A0304966889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ea typeface="Calibri"/>
              <a:cs typeface="Arial" pitchFamily="34" charset="0"/>
            </a:rPr>
            <a:t>отсутствие реквизитов должностного лица, подготовившего проект доклада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7FF7479-2598-4627-A847-678C33DED346}" type="parTrans" cxnId="{59BD7082-C19B-4EE6-ACC6-4FE04FC6A819}">
      <dgm:prSet/>
      <dgm:spPr/>
      <dgm:t>
        <a:bodyPr/>
        <a:lstStyle/>
        <a:p>
          <a:endParaRPr lang="ru-RU"/>
        </a:p>
      </dgm:t>
    </dgm:pt>
    <dgm:pt modelId="{573B8ADA-3F48-43CF-8F9B-459B0A76A6A0}" type="sibTrans" cxnId="{59BD7082-C19B-4EE6-ACC6-4FE04FC6A819}">
      <dgm:prSet/>
      <dgm:spPr/>
      <dgm:t>
        <a:bodyPr/>
        <a:lstStyle/>
        <a:p>
          <a:endParaRPr lang="ru-RU"/>
        </a:p>
      </dgm:t>
    </dgm:pt>
    <dgm:pt modelId="{516F3CE2-0470-4037-A10B-24D2546A4A8F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ea typeface="Calibri"/>
              <a:cs typeface="Arial" pitchFamily="34" charset="0"/>
            </a:rPr>
            <a:t>отсутствие грифа, свидетельствующего о том, что данный документ является проектом</a:t>
          </a:r>
          <a:r>
            <a:rPr lang="ru-RU" sz="1100" dirty="0" smtClean="0"/>
            <a:t>	</a:t>
          </a:r>
        </a:p>
      </dgm:t>
    </dgm:pt>
    <dgm:pt modelId="{C1BA879E-3CDF-4E43-ACF0-20DA3EBA0A1E}" type="parTrans" cxnId="{C0E56469-2E2A-4B60-ABA6-9E6E8DAB8126}">
      <dgm:prSet/>
      <dgm:spPr/>
      <dgm:t>
        <a:bodyPr/>
        <a:lstStyle/>
        <a:p>
          <a:endParaRPr lang="ru-RU"/>
        </a:p>
      </dgm:t>
    </dgm:pt>
    <dgm:pt modelId="{3FE08428-8ADA-4226-A04A-56CCF3791C4F}" type="sibTrans" cxnId="{C0E56469-2E2A-4B60-ABA6-9E6E8DAB8126}">
      <dgm:prSet/>
      <dgm:spPr/>
      <dgm:t>
        <a:bodyPr/>
        <a:lstStyle/>
        <a:p>
          <a:endParaRPr lang="ru-RU"/>
        </a:p>
      </dgm:t>
    </dgm:pt>
    <dgm:pt modelId="{55F75B28-3FF9-4298-9E6D-F4040B83F846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Calibri"/>
              <a:cs typeface="Arial" pitchFamily="34" charset="0"/>
            </a:rPr>
            <a:t>неполное изложение наименований нормативных правовых актов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D5510AB-2481-4555-B3C5-DF61B36EDD07}" type="parTrans" cxnId="{9223C6DB-3150-4DD5-AF76-7CDDC6D0F220}">
      <dgm:prSet/>
      <dgm:spPr/>
      <dgm:t>
        <a:bodyPr/>
        <a:lstStyle/>
        <a:p>
          <a:endParaRPr lang="ru-RU"/>
        </a:p>
      </dgm:t>
    </dgm:pt>
    <dgm:pt modelId="{D9F5CF2D-713D-473E-997E-19CDC9F3826D}" type="sibTrans" cxnId="{9223C6DB-3150-4DD5-AF76-7CDDC6D0F220}">
      <dgm:prSet/>
      <dgm:spPr/>
      <dgm:t>
        <a:bodyPr/>
        <a:lstStyle/>
        <a:p>
          <a:endParaRPr lang="ru-RU"/>
        </a:p>
      </dgm:t>
    </dgm:pt>
    <dgm:pt modelId="{1831E4CB-30C8-426F-AC10-F8E968F95320}" type="pres">
      <dgm:prSet presAssocID="{2F7B754C-01E6-46E1-84F5-36D7B0C637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25D793-5666-490B-BF35-F162E0F0DAD9}" type="pres">
      <dgm:prSet presAssocID="{58C93C28-0335-479D-9A47-603777D2BEDB}" presName="parentLin" presStyleCnt="0"/>
      <dgm:spPr/>
    </dgm:pt>
    <dgm:pt modelId="{FB0FA1BC-B716-4B76-9500-CAFCCEF501D2}" type="pres">
      <dgm:prSet presAssocID="{58C93C28-0335-479D-9A47-603777D2BED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346701A-932F-45BC-B1EA-F80CCED31D1D}" type="pres">
      <dgm:prSet presAssocID="{58C93C28-0335-479D-9A47-603777D2BEDB}" presName="parentText" presStyleLbl="node1" presStyleIdx="0" presStyleCnt="4" custScaleX="1376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ABB7F-364B-4C40-9F1C-CCE8B006E8F5}" type="pres">
      <dgm:prSet presAssocID="{58C93C28-0335-479D-9A47-603777D2BEDB}" presName="negativeSpace" presStyleCnt="0"/>
      <dgm:spPr/>
    </dgm:pt>
    <dgm:pt modelId="{427B830F-28AF-467A-ADE3-1B50FD3FD93A}" type="pres">
      <dgm:prSet presAssocID="{58C93C28-0335-479D-9A47-603777D2BEDB}" presName="childText" presStyleLbl="conFgAcc1" presStyleIdx="0" presStyleCnt="4" custLinFactNeighborY="-35530">
        <dgm:presLayoutVars>
          <dgm:bulletEnabled val="1"/>
        </dgm:presLayoutVars>
      </dgm:prSet>
      <dgm:spPr>
        <a:ln>
          <a:solidFill>
            <a:schemeClr val="accent2">
              <a:lumMod val="75000"/>
            </a:schemeClr>
          </a:solidFill>
        </a:ln>
      </dgm:spPr>
    </dgm:pt>
    <dgm:pt modelId="{3F683D6B-FF12-4656-A308-F516B27459E7}" type="pres">
      <dgm:prSet presAssocID="{1DE2D9B6-232A-498C-9F21-CFFD487F398D}" presName="spaceBetweenRectangles" presStyleCnt="0"/>
      <dgm:spPr/>
    </dgm:pt>
    <dgm:pt modelId="{370C5277-8C03-49C1-BB4E-4F08512F5197}" type="pres">
      <dgm:prSet presAssocID="{03676B17-85C5-42B9-971A-2A0304966889}" presName="parentLin" presStyleCnt="0"/>
      <dgm:spPr/>
    </dgm:pt>
    <dgm:pt modelId="{EF598576-9C24-4AD9-A978-40C162032DBF}" type="pres">
      <dgm:prSet presAssocID="{03676B17-85C5-42B9-971A-2A030496688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AD08337-7F25-48FE-B05A-D53FD3AE1A5D}" type="pres">
      <dgm:prSet presAssocID="{03676B17-85C5-42B9-971A-2A0304966889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4FB40-D02C-4CBB-BF5E-E12C8CC4AF3F}" type="pres">
      <dgm:prSet presAssocID="{03676B17-85C5-42B9-971A-2A0304966889}" presName="negativeSpace" presStyleCnt="0"/>
      <dgm:spPr/>
    </dgm:pt>
    <dgm:pt modelId="{E92E8C15-ABE2-4AB7-8B78-B5A3BEBF15E4}" type="pres">
      <dgm:prSet presAssocID="{03676B17-85C5-42B9-971A-2A0304966889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2">
              <a:lumMod val="75000"/>
            </a:schemeClr>
          </a:solidFill>
        </a:ln>
      </dgm:spPr>
    </dgm:pt>
    <dgm:pt modelId="{B5E21804-25E3-460B-9414-F9F58E7C8D32}" type="pres">
      <dgm:prSet presAssocID="{573B8ADA-3F48-43CF-8F9B-459B0A76A6A0}" presName="spaceBetweenRectangles" presStyleCnt="0"/>
      <dgm:spPr/>
    </dgm:pt>
    <dgm:pt modelId="{21D861B8-9257-4291-B2F5-0AB36A154929}" type="pres">
      <dgm:prSet presAssocID="{516F3CE2-0470-4037-A10B-24D2546A4A8F}" presName="parentLin" presStyleCnt="0"/>
      <dgm:spPr/>
    </dgm:pt>
    <dgm:pt modelId="{A730CECA-BB6F-4ED3-8946-28F1E767B363}" type="pres">
      <dgm:prSet presAssocID="{516F3CE2-0470-4037-A10B-24D2546A4A8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E2151A0-DAFA-4674-9E32-31AA910BBC5A}" type="pres">
      <dgm:prSet presAssocID="{516F3CE2-0470-4037-A10B-24D2546A4A8F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26750-90E2-438A-8D0B-DA1052135400}" type="pres">
      <dgm:prSet presAssocID="{516F3CE2-0470-4037-A10B-24D2546A4A8F}" presName="negativeSpace" presStyleCnt="0"/>
      <dgm:spPr/>
    </dgm:pt>
    <dgm:pt modelId="{15EBE152-6B14-4DB6-8A79-E9380F2F7931}" type="pres">
      <dgm:prSet presAssocID="{516F3CE2-0470-4037-A10B-24D2546A4A8F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accent2">
              <a:lumMod val="75000"/>
            </a:schemeClr>
          </a:solidFill>
        </a:ln>
      </dgm:spPr>
    </dgm:pt>
    <dgm:pt modelId="{331B6311-C3AE-4B6D-A125-EC3FBDB36947}" type="pres">
      <dgm:prSet presAssocID="{3FE08428-8ADA-4226-A04A-56CCF3791C4F}" presName="spaceBetweenRectangles" presStyleCnt="0"/>
      <dgm:spPr/>
    </dgm:pt>
    <dgm:pt modelId="{213E2D94-2E30-4AD2-9C6B-25A4ACEA69EB}" type="pres">
      <dgm:prSet presAssocID="{55F75B28-3FF9-4298-9E6D-F4040B83F846}" presName="parentLin" presStyleCnt="0"/>
      <dgm:spPr/>
    </dgm:pt>
    <dgm:pt modelId="{640395E1-8867-43B7-BF80-380B6D2B61F9}" type="pres">
      <dgm:prSet presAssocID="{55F75B28-3FF9-4298-9E6D-F4040B83F84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308FA9A-7A93-4583-B242-3FA0B5D706C6}" type="pres">
      <dgm:prSet presAssocID="{55F75B28-3FF9-4298-9E6D-F4040B83F846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BB677-F65F-4EDB-8262-DE5E7562AB97}" type="pres">
      <dgm:prSet presAssocID="{55F75B28-3FF9-4298-9E6D-F4040B83F846}" presName="negativeSpace" presStyleCnt="0"/>
      <dgm:spPr/>
    </dgm:pt>
    <dgm:pt modelId="{C3E2CCFD-4C6C-4AD2-B907-6B17EC053F2A}" type="pres">
      <dgm:prSet presAssocID="{55F75B28-3FF9-4298-9E6D-F4040B83F846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2">
              <a:lumMod val="75000"/>
            </a:schemeClr>
          </a:solidFill>
        </a:ln>
      </dgm:spPr>
    </dgm:pt>
  </dgm:ptLst>
  <dgm:cxnLst>
    <dgm:cxn modelId="{A0A05DE9-21F6-477B-8565-B55631D57814}" type="presOf" srcId="{2F7B754C-01E6-46E1-84F5-36D7B0C6379E}" destId="{1831E4CB-30C8-426F-AC10-F8E968F95320}" srcOrd="0" destOrd="0" presId="urn:microsoft.com/office/officeart/2005/8/layout/list1"/>
    <dgm:cxn modelId="{80589880-420B-46B8-B979-1F323EBD28D2}" type="presOf" srcId="{03676B17-85C5-42B9-971A-2A0304966889}" destId="{EAD08337-7F25-48FE-B05A-D53FD3AE1A5D}" srcOrd="1" destOrd="0" presId="urn:microsoft.com/office/officeart/2005/8/layout/list1"/>
    <dgm:cxn modelId="{081ACECE-6C15-4CD5-B546-DD6567955838}" type="presOf" srcId="{55F75B28-3FF9-4298-9E6D-F4040B83F846}" destId="{D308FA9A-7A93-4583-B242-3FA0B5D706C6}" srcOrd="1" destOrd="0" presId="urn:microsoft.com/office/officeart/2005/8/layout/list1"/>
    <dgm:cxn modelId="{CC9927FE-FD37-4DC6-BE8D-AE23EFCE6EC9}" srcId="{2F7B754C-01E6-46E1-84F5-36D7B0C6379E}" destId="{58C93C28-0335-479D-9A47-603777D2BEDB}" srcOrd="0" destOrd="0" parTransId="{E9730A5B-BA09-4A69-86ED-ADC601E04E04}" sibTransId="{1DE2D9B6-232A-498C-9F21-CFFD487F398D}"/>
    <dgm:cxn modelId="{59BD7082-C19B-4EE6-ACC6-4FE04FC6A819}" srcId="{2F7B754C-01E6-46E1-84F5-36D7B0C6379E}" destId="{03676B17-85C5-42B9-971A-2A0304966889}" srcOrd="1" destOrd="0" parTransId="{77FF7479-2598-4627-A847-678C33DED346}" sibTransId="{573B8ADA-3F48-43CF-8F9B-459B0A76A6A0}"/>
    <dgm:cxn modelId="{976BD37D-2849-4E11-B5E6-334D9EE5EF90}" type="presOf" srcId="{03676B17-85C5-42B9-971A-2A0304966889}" destId="{EF598576-9C24-4AD9-A978-40C162032DBF}" srcOrd="0" destOrd="0" presId="urn:microsoft.com/office/officeart/2005/8/layout/list1"/>
    <dgm:cxn modelId="{0DCC2D90-5827-4E39-BDCE-DE9EF82DE5C2}" type="presOf" srcId="{516F3CE2-0470-4037-A10B-24D2546A4A8F}" destId="{DE2151A0-DAFA-4674-9E32-31AA910BBC5A}" srcOrd="1" destOrd="0" presId="urn:microsoft.com/office/officeart/2005/8/layout/list1"/>
    <dgm:cxn modelId="{C0E56469-2E2A-4B60-ABA6-9E6E8DAB8126}" srcId="{2F7B754C-01E6-46E1-84F5-36D7B0C6379E}" destId="{516F3CE2-0470-4037-A10B-24D2546A4A8F}" srcOrd="2" destOrd="0" parTransId="{C1BA879E-3CDF-4E43-ACF0-20DA3EBA0A1E}" sibTransId="{3FE08428-8ADA-4226-A04A-56CCF3791C4F}"/>
    <dgm:cxn modelId="{C5242D45-B34D-499E-A63D-63CF5F263891}" type="presOf" srcId="{58C93C28-0335-479D-9A47-603777D2BEDB}" destId="{0346701A-932F-45BC-B1EA-F80CCED31D1D}" srcOrd="1" destOrd="0" presId="urn:microsoft.com/office/officeart/2005/8/layout/list1"/>
    <dgm:cxn modelId="{BF4F32D9-D903-41B6-9102-3A37186DB3F4}" type="presOf" srcId="{55F75B28-3FF9-4298-9E6D-F4040B83F846}" destId="{640395E1-8867-43B7-BF80-380B6D2B61F9}" srcOrd="0" destOrd="0" presId="urn:microsoft.com/office/officeart/2005/8/layout/list1"/>
    <dgm:cxn modelId="{F3AACB4D-D4FF-4053-8163-1233FFE7F93E}" type="presOf" srcId="{58C93C28-0335-479D-9A47-603777D2BEDB}" destId="{FB0FA1BC-B716-4B76-9500-CAFCCEF501D2}" srcOrd="0" destOrd="0" presId="urn:microsoft.com/office/officeart/2005/8/layout/list1"/>
    <dgm:cxn modelId="{082DA0AB-ACB8-45BF-B5E2-DA299B0B4E5F}" type="presOf" srcId="{516F3CE2-0470-4037-A10B-24D2546A4A8F}" destId="{A730CECA-BB6F-4ED3-8946-28F1E767B363}" srcOrd="0" destOrd="0" presId="urn:microsoft.com/office/officeart/2005/8/layout/list1"/>
    <dgm:cxn modelId="{9223C6DB-3150-4DD5-AF76-7CDDC6D0F220}" srcId="{2F7B754C-01E6-46E1-84F5-36D7B0C6379E}" destId="{55F75B28-3FF9-4298-9E6D-F4040B83F846}" srcOrd="3" destOrd="0" parTransId="{8D5510AB-2481-4555-B3C5-DF61B36EDD07}" sibTransId="{D9F5CF2D-713D-473E-997E-19CDC9F3826D}"/>
    <dgm:cxn modelId="{2E6B803D-8E2C-4BD0-BD90-46B70631E1AE}" type="presParOf" srcId="{1831E4CB-30C8-426F-AC10-F8E968F95320}" destId="{A025D793-5666-490B-BF35-F162E0F0DAD9}" srcOrd="0" destOrd="0" presId="urn:microsoft.com/office/officeart/2005/8/layout/list1"/>
    <dgm:cxn modelId="{6951EA74-1C6F-4DD2-B8EE-B960D30F47ED}" type="presParOf" srcId="{A025D793-5666-490B-BF35-F162E0F0DAD9}" destId="{FB0FA1BC-B716-4B76-9500-CAFCCEF501D2}" srcOrd="0" destOrd="0" presId="urn:microsoft.com/office/officeart/2005/8/layout/list1"/>
    <dgm:cxn modelId="{9E40C811-5F26-488A-BF06-C8CF81734CEB}" type="presParOf" srcId="{A025D793-5666-490B-BF35-F162E0F0DAD9}" destId="{0346701A-932F-45BC-B1EA-F80CCED31D1D}" srcOrd="1" destOrd="0" presId="urn:microsoft.com/office/officeart/2005/8/layout/list1"/>
    <dgm:cxn modelId="{038EC860-05E0-4E19-B521-2AB64B80BC9E}" type="presParOf" srcId="{1831E4CB-30C8-426F-AC10-F8E968F95320}" destId="{036ABB7F-364B-4C40-9F1C-CCE8B006E8F5}" srcOrd="1" destOrd="0" presId="urn:microsoft.com/office/officeart/2005/8/layout/list1"/>
    <dgm:cxn modelId="{E6033BD1-B446-418F-9EC3-A3CD10D624BE}" type="presParOf" srcId="{1831E4CB-30C8-426F-AC10-F8E968F95320}" destId="{427B830F-28AF-467A-ADE3-1B50FD3FD93A}" srcOrd="2" destOrd="0" presId="urn:microsoft.com/office/officeart/2005/8/layout/list1"/>
    <dgm:cxn modelId="{2FDE8749-5001-4201-9844-694183E30358}" type="presParOf" srcId="{1831E4CB-30C8-426F-AC10-F8E968F95320}" destId="{3F683D6B-FF12-4656-A308-F516B27459E7}" srcOrd="3" destOrd="0" presId="urn:microsoft.com/office/officeart/2005/8/layout/list1"/>
    <dgm:cxn modelId="{37C59BEC-35E8-45D5-B481-2D4BE8A7F016}" type="presParOf" srcId="{1831E4CB-30C8-426F-AC10-F8E968F95320}" destId="{370C5277-8C03-49C1-BB4E-4F08512F5197}" srcOrd="4" destOrd="0" presId="urn:microsoft.com/office/officeart/2005/8/layout/list1"/>
    <dgm:cxn modelId="{79390E76-FCF8-43F7-B952-6BA6AF303E5C}" type="presParOf" srcId="{370C5277-8C03-49C1-BB4E-4F08512F5197}" destId="{EF598576-9C24-4AD9-A978-40C162032DBF}" srcOrd="0" destOrd="0" presId="urn:microsoft.com/office/officeart/2005/8/layout/list1"/>
    <dgm:cxn modelId="{1C4D1A84-BF2F-47CA-AF4B-3363F889DC07}" type="presParOf" srcId="{370C5277-8C03-49C1-BB4E-4F08512F5197}" destId="{EAD08337-7F25-48FE-B05A-D53FD3AE1A5D}" srcOrd="1" destOrd="0" presId="urn:microsoft.com/office/officeart/2005/8/layout/list1"/>
    <dgm:cxn modelId="{302C1A46-4774-4AEA-8DCE-868A3CE67DB3}" type="presParOf" srcId="{1831E4CB-30C8-426F-AC10-F8E968F95320}" destId="{5C34FB40-D02C-4CBB-BF5E-E12C8CC4AF3F}" srcOrd="5" destOrd="0" presId="urn:microsoft.com/office/officeart/2005/8/layout/list1"/>
    <dgm:cxn modelId="{CA1A60C2-2661-4AFB-877E-5F9A60C5EB27}" type="presParOf" srcId="{1831E4CB-30C8-426F-AC10-F8E968F95320}" destId="{E92E8C15-ABE2-4AB7-8B78-B5A3BEBF15E4}" srcOrd="6" destOrd="0" presId="urn:microsoft.com/office/officeart/2005/8/layout/list1"/>
    <dgm:cxn modelId="{5AC58496-5E85-4ECC-8100-41785F644DA3}" type="presParOf" srcId="{1831E4CB-30C8-426F-AC10-F8E968F95320}" destId="{B5E21804-25E3-460B-9414-F9F58E7C8D32}" srcOrd="7" destOrd="0" presId="urn:microsoft.com/office/officeart/2005/8/layout/list1"/>
    <dgm:cxn modelId="{FFAD1874-2408-4E55-8F2C-E5C958AA5A2C}" type="presParOf" srcId="{1831E4CB-30C8-426F-AC10-F8E968F95320}" destId="{21D861B8-9257-4291-B2F5-0AB36A154929}" srcOrd="8" destOrd="0" presId="urn:microsoft.com/office/officeart/2005/8/layout/list1"/>
    <dgm:cxn modelId="{B67D7153-B35C-498D-9DBF-F551CCA17F02}" type="presParOf" srcId="{21D861B8-9257-4291-B2F5-0AB36A154929}" destId="{A730CECA-BB6F-4ED3-8946-28F1E767B363}" srcOrd="0" destOrd="0" presId="urn:microsoft.com/office/officeart/2005/8/layout/list1"/>
    <dgm:cxn modelId="{825D471F-2266-446E-BC5C-158E17668379}" type="presParOf" srcId="{21D861B8-9257-4291-B2F5-0AB36A154929}" destId="{DE2151A0-DAFA-4674-9E32-31AA910BBC5A}" srcOrd="1" destOrd="0" presId="urn:microsoft.com/office/officeart/2005/8/layout/list1"/>
    <dgm:cxn modelId="{61ECDC6E-429C-4186-9F95-EE920CA3D2E1}" type="presParOf" srcId="{1831E4CB-30C8-426F-AC10-F8E968F95320}" destId="{2F226750-90E2-438A-8D0B-DA1052135400}" srcOrd="9" destOrd="0" presId="urn:microsoft.com/office/officeart/2005/8/layout/list1"/>
    <dgm:cxn modelId="{C76FC77A-EDE3-428A-8E14-F7507FA525AB}" type="presParOf" srcId="{1831E4CB-30C8-426F-AC10-F8E968F95320}" destId="{15EBE152-6B14-4DB6-8A79-E9380F2F7931}" srcOrd="10" destOrd="0" presId="urn:microsoft.com/office/officeart/2005/8/layout/list1"/>
    <dgm:cxn modelId="{F4A3E982-F467-400A-85E1-E3754F188C3E}" type="presParOf" srcId="{1831E4CB-30C8-426F-AC10-F8E968F95320}" destId="{331B6311-C3AE-4B6D-A125-EC3FBDB36947}" srcOrd="11" destOrd="0" presId="urn:microsoft.com/office/officeart/2005/8/layout/list1"/>
    <dgm:cxn modelId="{8CB0F7B6-655D-4CC1-91B9-8E0F151B1C24}" type="presParOf" srcId="{1831E4CB-30C8-426F-AC10-F8E968F95320}" destId="{213E2D94-2E30-4AD2-9C6B-25A4ACEA69EB}" srcOrd="12" destOrd="0" presId="urn:microsoft.com/office/officeart/2005/8/layout/list1"/>
    <dgm:cxn modelId="{937D3A46-D09F-4763-8CE8-21D61DF4E9AF}" type="presParOf" srcId="{213E2D94-2E30-4AD2-9C6B-25A4ACEA69EB}" destId="{640395E1-8867-43B7-BF80-380B6D2B61F9}" srcOrd="0" destOrd="0" presId="urn:microsoft.com/office/officeart/2005/8/layout/list1"/>
    <dgm:cxn modelId="{5CFE8A9F-F808-4E34-8CDD-CF7FF22CE177}" type="presParOf" srcId="{213E2D94-2E30-4AD2-9C6B-25A4ACEA69EB}" destId="{D308FA9A-7A93-4583-B242-3FA0B5D706C6}" srcOrd="1" destOrd="0" presId="urn:microsoft.com/office/officeart/2005/8/layout/list1"/>
    <dgm:cxn modelId="{ADB96A3A-85F3-4E00-BB76-A810CCDCCA25}" type="presParOf" srcId="{1831E4CB-30C8-426F-AC10-F8E968F95320}" destId="{02EBB677-F65F-4EDB-8262-DE5E7562AB97}" srcOrd="13" destOrd="0" presId="urn:microsoft.com/office/officeart/2005/8/layout/list1"/>
    <dgm:cxn modelId="{4310226C-27D8-4D5C-8647-35B2FF717B6F}" type="presParOf" srcId="{1831E4CB-30C8-426F-AC10-F8E968F95320}" destId="{C3E2CCFD-4C6C-4AD2-B907-6B17EC053F2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7B754C-01E6-46E1-84F5-36D7B0C6379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52DFE4-DF29-482D-9BFF-019BA1D18E93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указание муниципальных нормативных правовых актов, утративших силу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1834803-F91D-4FA3-8405-AE321F53C571}" type="parTrans" cxnId="{509A6E3E-C5AE-4460-B649-410F15C8222A}">
      <dgm:prSet/>
      <dgm:spPr/>
      <dgm:t>
        <a:bodyPr/>
        <a:lstStyle/>
        <a:p>
          <a:endParaRPr lang="ru-RU"/>
        </a:p>
      </dgm:t>
    </dgm:pt>
    <dgm:pt modelId="{B8831E9B-5B30-4094-ABD3-15B43FEA2729}" type="sibTrans" cxnId="{509A6E3E-C5AE-4460-B649-410F15C8222A}">
      <dgm:prSet/>
      <dgm:spPr/>
      <dgm:t>
        <a:bodyPr/>
        <a:lstStyle/>
        <a:p>
          <a:endParaRPr lang="ru-RU"/>
        </a:p>
      </dgm:t>
    </dgm:pt>
    <dgm:pt modelId="{A1395D4C-4895-41DF-985A-F0C6C487C2F2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указание отметки о признаках </a:t>
          </a:r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коррупциогенности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 в отношении федеральных и республиканских законов 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9B00BF0-BA31-40C2-A803-513AA359CE21}" type="parTrans" cxnId="{2E13CC23-DC4E-4E8D-93F3-9B820E460629}">
      <dgm:prSet/>
      <dgm:spPr/>
      <dgm:t>
        <a:bodyPr/>
        <a:lstStyle/>
        <a:p>
          <a:endParaRPr lang="ru-RU"/>
        </a:p>
      </dgm:t>
    </dgm:pt>
    <dgm:pt modelId="{385A3105-17D6-4B91-BAB8-5D164B0F07CE}" type="sibTrans" cxnId="{2E13CC23-DC4E-4E8D-93F3-9B820E460629}">
      <dgm:prSet/>
      <dgm:spPr/>
      <dgm:t>
        <a:bodyPr/>
        <a:lstStyle/>
        <a:p>
          <a:endParaRPr lang="ru-RU"/>
        </a:p>
      </dgm:t>
    </dgm:pt>
    <dgm:pt modelId="{55F75B28-3FF9-4298-9E6D-F4040B83F846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1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неопубликование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 в свободном доступе на официальном сайте района (округа) в сети «Интернет»</a:t>
          </a:r>
        </a:p>
      </dgm:t>
    </dgm:pt>
    <dgm:pt modelId="{D9F5CF2D-713D-473E-997E-19CDC9F3826D}" type="sibTrans" cxnId="{9223C6DB-3150-4DD5-AF76-7CDDC6D0F220}">
      <dgm:prSet/>
      <dgm:spPr/>
      <dgm:t>
        <a:bodyPr/>
        <a:lstStyle/>
        <a:p>
          <a:endParaRPr lang="ru-RU"/>
        </a:p>
      </dgm:t>
    </dgm:pt>
    <dgm:pt modelId="{8D5510AB-2481-4555-B3C5-DF61B36EDD07}" type="parTrans" cxnId="{9223C6DB-3150-4DD5-AF76-7CDDC6D0F220}">
      <dgm:prSet/>
      <dgm:spPr/>
      <dgm:t>
        <a:bodyPr/>
        <a:lstStyle/>
        <a:p>
          <a:endParaRPr lang="ru-RU"/>
        </a:p>
      </dgm:t>
    </dgm:pt>
    <dgm:pt modelId="{516F3CE2-0470-4037-A10B-24D2546A4A8F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1100" dirty="0" smtClean="0"/>
            <a:t>	</a:t>
          </a:r>
          <a:r>
            <a: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несоблюдение установленной иерархии нормативных правовых актов</a:t>
          </a:r>
          <a:endParaRPr lang="ru-RU" sz="1800" dirty="0" smtClean="0"/>
        </a:p>
      </dgm:t>
    </dgm:pt>
    <dgm:pt modelId="{3FE08428-8ADA-4226-A04A-56CCF3791C4F}" type="sibTrans" cxnId="{C0E56469-2E2A-4B60-ABA6-9E6E8DAB8126}">
      <dgm:prSet/>
      <dgm:spPr/>
      <dgm:t>
        <a:bodyPr/>
        <a:lstStyle/>
        <a:p>
          <a:endParaRPr lang="ru-RU"/>
        </a:p>
      </dgm:t>
    </dgm:pt>
    <dgm:pt modelId="{C1BA879E-3CDF-4E43-ACF0-20DA3EBA0A1E}" type="parTrans" cxnId="{C0E56469-2E2A-4B60-ABA6-9E6E8DAB8126}">
      <dgm:prSet/>
      <dgm:spPr/>
      <dgm:t>
        <a:bodyPr/>
        <a:lstStyle/>
        <a:p>
          <a:endParaRPr lang="ru-RU"/>
        </a:p>
      </dgm:t>
    </dgm:pt>
    <dgm:pt modelId="{1831E4CB-30C8-426F-AC10-F8E968F95320}" type="pres">
      <dgm:prSet presAssocID="{2F7B754C-01E6-46E1-84F5-36D7B0C637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D861B8-9257-4291-B2F5-0AB36A154929}" type="pres">
      <dgm:prSet presAssocID="{516F3CE2-0470-4037-A10B-24D2546A4A8F}" presName="parentLin" presStyleCnt="0"/>
      <dgm:spPr/>
    </dgm:pt>
    <dgm:pt modelId="{A730CECA-BB6F-4ED3-8946-28F1E767B363}" type="pres">
      <dgm:prSet presAssocID="{516F3CE2-0470-4037-A10B-24D2546A4A8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E2151A0-DAFA-4674-9E32-31AA910BBC5A}" type="pres">
      <dgm:prSet presAssocID="{516F3CE2-0470-4037-A10B-24D2546A4A8F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26750-90E2-438A-8D0B-DA1052135400}" type="pres">
      <dgm:prSet presAssocID="{516F3CE2-0470-4037-A10B-24D2546A4A8F}" presName="negativeSpace" presStyleCnt="0"/>
      <dgm:spPr/>
    </dgm:pt>
    <dgm:pt modelId="{15EBE152-6B14-4DB6-8A79-E9380F2F7931}" type="pres">
      <dgm:prSet presAssocID="{516F3CE2-0470-4037-A10B-24D2546A4A8F}" presName="childText" presStyleLbl="conFgAcc1" presStyleIdx="0" presStyleCnt="4">
        <dgm:presLayoutVars>
          <dgm:bulletEnabled val="1"/>
        </dgm:presLayoutVars>
      </dgm:prSet>
      <dgm:spPr>
        <a:ln>
          <a:solidFill>
            <a:schemeClr val="accent2">
              <a:lumMod val="75000"/>
            </a:schemeClr>
          </a:solidFill>
        </a:ln>
      </dgm:spPr>
    </dgm:pt>
    <dgm:pt modelId="{331B6311-C3AE-4B6D-A125-EC3FBDB36947}" type="pres">
      <dgm:prSet presAssocID="{3FE08428-8ADA-4226-A04A-56CCF3791C4F}" presName="spaceBetweenRectangles" presStyleCnt="0"/>
      <dgm:spPr/>
    </dgm:pt>
    <dgm:pt modelId="{213E2D94-2E30-4AD2-9C6B-25A4ACEA69EB}" type="pres">
      <dgm:prSet presAssocID="{55F75B28-3FF9-4298-9E6D-F4040B83F846}" presName="parentLin" presStyleCnt="0"/>
      <dgm:spPr/>
    </dgm:pt>
    <dgm:pt modelId="{640395E1-8867-43B7-BF80-380B6D2B61F9}" type="pres">
      <dgm:prSet presAssocID="{55F75B28-3FF9-4298-9E6D-F4040B83F84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308FA9A-7A93-4583-B242-3FA0B5D706C6}" type="pres">
      <dgm:prSet presAssocID="{55F75B28-3FF9-4298-9E6D-F4040B83F846}" presName="parentText" presStyleLbl="node1" presStyleIdx="1" presStyleCnt="4" custScaleX="142857" custLinFactNeighborX="-5382" custLinFactNeighborY="99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BB677-F65F-4EDB-8262-DE5E7562AB97}" type="pres">
      <dgm:prSet presAssocID="{55F75B28-3FF9-4298-9E6D-F4040B83F846}" presName="negativeSpace" presStyleCnt="0"/>
      <dgm:spPr/>
    </dgm:pt>
    <dgm:pt modelId="{C3E2CCFD-4C6C-4AD2-B907-6B17EC053F2A}" type="pres">
      <dgm:prSet presAssocID="{55F75B28-3FF9-4298-9E6D-F4040B83F846}" presName="childText" presStyleLbl="conFgAcc1" presStyleIdx="1" presStyleCnt="4">
        <dgm:presLayoutVars>
          <dgm:bulletEnabled val="1"/>
        </dgm:presLayoutVars>
      </dgm:prSet>
      <dgm:spPr>
        <a:ln>
          <a:solidFill>
            <a:schemeClr val="accent2">
              <a:lumMod val="75000"/>
            </a:schemeClr>
          </a:solidFill>
        </a:ln>
      </dgm:spPr>
    </dgm:pt>
    <dgm:pt modelId="{F03FFDB8-54CE-4802-97B8-C40CBE17E6FF}" type="pres">
      <dgm:prSet presAssocID="{D9F5CF2D-713D-473E-997E-19CDC9F3826D}" presName="spaceBetweenRectangles" presStyleCnt="0"/>
      <dgm:spPr/>
    </dgm:pt>
    <dgm:pt modelId="{9E82A792-BD27-4B2D-A5E3-06D4ABD6C909}" type="pres">
      <dgm:prSet presAssocID="{8C52DFE4-DF29-482D-9BFF-019BA1D18E93}" presName="parentLin" presStyleCnt="0"/>
      <dgm:spPr/>
    </dgm:pt>
    <dgm:pt modelId="{8B3CAF93-3430-4631-8690-49C09E2D91A2}" type="pres">
      <dgm:prSet presAssocID="{8C52DFE4-DF29-482D-9BFF-019BA1D18E9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04A8152-1947-4B12-B9A3-A889FC03DDCC}" type="pres">
      <dgm:prSet presAssocID="{8C52DFE4-DF29-482D-9BFF-019BA1D18E93}" presName="parentText" presStyleLbl="node1" presStyleIdx="2" presStyleCnt="4" custScaleX="142857" custLinFactNeighborX="-5382" custLinFactNeighborY="-42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2867B-6E94-44DB-8B58-9E229B9CEB9C}" type="pres">
      <dgm:prSet presAssocID="{8C52DFE4-DF29-482D-9BFF-019BA1D18E93}" presName="negativeSpace" presStyleCnt="0"/>
      <dgm:spPr/>
    </dgm:pt>
    <dgm:pt modelId="{5B54E131-8BCB-430F-9A6C-C490D40948AE}" type="pres">
      <dgm:prSet presAssocID="{8C52DFE4-DF29-482D-9BFF-019BA1D18E93}" presName="childText" presStyleLbl="conFgAcc1" presStyleIdx="2" presStyleCnt="4">
        <dgm:presLayoutVars>
          <dgm:bulletEnabled val="1"/>
        </dgm:presLayoutVars>
      </dgm:prSet>
      <dgm:spPr>
        <a:ln>
          <a:solidFill>
            <a:schemeClr val="accent2">
              <a:lumMod val="75000"/>
            </a:schemeClr>
          </a:solidFill>
        </a:ln>
      </dgm:spPr>
    </dgm:pt>
    <dgm:pt modelId="{998A981A-74F8-4EF4-9BA0-319811AA0F32}" type="pres">
      <dgm:prSet presAssocID="{B8831E9B-5B30-4094-ABD3-15B43FEA2729}" presName="spaceBetweenRectangles" presStyleCnt="0"/>
      <dgm:spPr/>
    </dgm:pt>
    <dgm:pt modelId="{5F8D6AFF-DE7E-4EB4-A473-021E0D6674F7}" type="pres">
      <dgm:prSet presAssocID="{A1395D4C-4895-41DF-985A-F0C6C487C2F2}" presName="parentLin" presStyleCnt="0"/>
      <dgm:spPr/>
    </dgm:pt>
    <dgm:pt modelId="{5C9758F7-6ECA-431F-8F5F-A5AB2C618252}" type="pres">
      <dgm:prSet presAssocID="{A1395D4C-4895-41DF-985A-F0C6C487C2F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0A1F963-FB28-4B6B-BF96-C4C199C95D4E}" type="pres">
      <dgm:prSet presAssocID="{A1395D4C-4895-41DF-985A-F0C6C487C2F2}" presName="parentText" presStyleLbl="node1" presStyleIdx="3" presStyleCnt="4" custScaleX="142857" custLinFactNeighborX="-5382" custLinFactNeighborY="69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13A9E-0355-4FA4-A839-D732DC0B019B}" type="pres">
      <dgm:prSet presAssocID="{A1395D4C-4895-41DF-985A-F0C6C487C2F2}" presName="negativeSpace" presStyleCnt="0"/>
      <dgm:spPr/>
    </dgm:pt>
    <dgm:pt modelId="{34D36E57-1DED-469A-AE34-58F319FCFDEA}" type="pres">
      <dgm:prSet presAssocID="{A1395D4C-4895-41DF-985A-F0C6C487C2F2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2">
              <a:lumMod val="75000"/>
            </a:schemeClr>
          </a:solidFill>
        </a:ln>
      </dgm:spPr>
    </dgm:pt>
  </dgm:ptLst>
  <dgm:cxnLst>
    <dgm:cxn modelId="{5D25542A-B821-4BF6-A9EA-B02255096454}" type="presOf" srcId="{55F75B28-3FF9-4298-9E6D-F4040B83F846}" destId="{640395E1-8867-43B7-BF80-380B6D2B61F9}" srcOrd="0" destOrd="0" presId="urn:microsoft.com/office/officeart/2005/8/layout/list1"/>
    <dgm:cxn modelId="{738955A5-328D-4D26-BC13-13BA43C69053}" type="presOf" srcId="{8C52DFE4-DF29-482D-9BFF-019BA1D18E93}" destId="{8B3CAF93-3430-4631-8690-49C09E2D91A2}" srcOrd="0" destOrd="0" presId="urn:microsoft.com/office/officeart/2005/8/layout/list1"/>
    <dgm:cxn modelId="{C0E56469-2E2A-4B60-ABA6-9E6E8DAB8126}" srcId="{2F7B754C-01E6-46E1-84F5-36D7B0C6379E}" destId="{516F3CE2-0470-4037-A10B-24D2546A4A8F}" srcOrd="0" destOrd="0" parTransId="{C1BA879E-3CDF-4E43-ACF0-20DA3EBA0A1E}" sibTransId="{3FE08428-8ADA-4226-A04A-56CCF3791C4F}"/>
    <dgm:cxn modelId="{5FD3E5DD-07CC-4B42-A528-E31F2045A0EA}" type="presOf" srcId="{516F3CE2-0470-4037-A10B-24D2546A4A8F}" destId="{A730CECA-BB6F-4ED3-8946-28F1E767B363}" srcOrd="0" destOrd="0" presId="urn:microsoft.com/office/officeart/2005/8/layout/list1"/>
    <dgm:cxn modelId="{78829013-BDBF-4D16-BD8E-58C7112BD473}" type="presOf" srcId="{516F3CE2-0470-4037-A10B-24D2546A4A8F}" destId="{DE2151A0-DAFA-4674-9E32-31AA910BBC5A}" srcOrd="1" destOrd="0" presId="urn:microsoft.com/office/officeart/2005/8/layout/list1"/>
    <dgm:cxn modelId="{26B7ED19-6422-4DDE-9E06-8BC3ADE2AB2C}" type="presOf" srcId="{A1395D4C-4895-41DF-985A-F0C6C487C2F2}" destId="{30A1F963-FB28-4B6B-BF96-C4C199C95D4E}" srcOrd="1" destOrd="0" presId="urn:microsoft.com/office/officeart/2005/8/layout/list1"/>
    <dgm:cxn modelId="{2E13CC23-DC4E-4E8D-93F3-9B820E460629}" srcId="{2F7B754C-01E6-46E1-84F5-36D7B0C6379E}" destId="{A1395D4C-4895-41DF-985A-F0C6C487C2F2}" srcOrd="3" destOrd="0" parTransId="{69B00BF0-BA31-40C2-A803-513AA359CE21}" sibTransId="{385A3105-17D6-4B91-BAB8-5D164B0F07CE}"/>
    <dgm:cxn modelId="{615DA093-F90D-49C6-B4DA-FC296BA0B021}" type="presOf" srcId="{8C52DFE4-DF29-482D-9BFF-019BA1D18E93}" destId="{504A8152-1947-4B12-B9A3-A889FC03DDCC}" srcOrd="1" destOrd="0" presId="urn:microsoft.com/office/officeart/2005/8/layout/list1"/>
    <dgm:cxn modelId="{024FFC40-6D40-4E11-A6CD-9FEFBA841B0A}" type="presOf" srcId="{2F7B754C-01E6-46E1-84F5-36D7B0C6379E}" destId="{1831E4CB-30C8-426F-AC10-F8E968F95320}" srcOrd="0" destOrd="0" presId="urn:microsoft.com/office/officeart/2005/8/layout/list1"/>
    <dgm:cxn modelId="{509A6E3E-C5AE-4460-B649-410F15C8222A}" srcId="{2F7B754C-01E6-46E1-84F5-36D7B0C6379E}" destId="{8C52DFE4-DF29-482D-9BFF-019BA1D18E93}" srcOrd="2" destOrd="0" parTransId="{C1834803-F91D-4FA3-8405-AE321F53C571}" sibTransId="{B8831E9B-5B30-4094-ABD3-15B43FEA2729}"/>
    <dgm:cxn modelId="{F900A64E-E363-4348-AD60-E6CFBD69BB0B}" type="presOf" srcId="{55F75B28-3FF9-4298-9E6D-F4040B83F846}" destId="{D308FA9A-7A93-4583-B242-3FA0B5D706C6}" srcOrd="1" destOrd="0" presId="urn:microsoft.com/office/officeart/2005/8/layout/list1"/>
    <dgm:cxn modelId="{CB2B1920-26BE-4D1B-BB8E-379315B20D2E}" type="presOf" srcId="{A1395D4C-4895-41DF-985A-F0C6C487C2F2}" destId="{5C9758F7-6ECA-431F-8F5F-A5AB2C618252}" srcOrd="0" destOrd="0" presId="urn:microsoft.com/office/officeart/2005/8/layout/list1"/>
    <dgm:cxn modelId="{9223C6DB-3150-4DD5-AF76-7CDDC6D0F220}" srcId="{2F7B754C-01E6-46E1-84F5-36D7B0C6379E}" destId="{55F75B28-3FF9-4298-9E6D-F4040B83F846}" srcOrd="1" destOrd="0" parTransId="{8D5510AB-2481-4555-B3C5-DF61B36EDD07}" sibTransId="{D9F5CF2D-713D-473E-997E-19CDC9F3826D}"/>
    <dgm:cxn modelId="{645139B2-3035-4DF2-9FE2-5EA2EF6E3B56}" type="presParOf" srcId="{1831E4CB-30C8-426F-AC10-F8E968F95320}" destId="{21D861B8-9257-4291-B2F5-0AB36A154929}" srcOrd="0" destOrd="0" presId="urn:microsoft.com/office/officeart/2005/8/layout/list1"/>
    <dgm:cxn modelId="{FFD28BF0-BBDA-490D-B713-E7E2C0645332}" type="presParOf" srcId="{21D861B8-9257-4291-B2F5-0AB36A154929}" destId="{A730CECA-BB6F-4ED3-8946-28F1E767B363}" srcOrd="0" destOrd="0" presId="urn:microsoft.com/office/officeart/2005/8/layout/list1"/>
    <dgm:cxn modelId="{40DA465B-B756-4AA3-9525-D37AADB32BFC}" type="presParOf" srcId="{21D861B8-9257-4291-B2F5-0AB36A154929}" destId="{DE2151A0-DAFA-4674-9E32-31AA910BBC5A}" srcOrd="1" destOrd="0" presId="urn:microsoft.com/office/officeart/2005/8/layout/list1"/>
    <dgm:cxn modelId="{D10C7BEE-D277-4E51-BB17-EBD5E8C32323}" type="presParOf" srcId="{1831E4CB-30C8-426F-AC10-F8E968F95320}" destId="{2F226750-90E2-438A-8D0B-DA1052135400}" srcOrd="1" destOrd="0" presId="urn:microsoft.com/office/officeart/2005/8/layout/list1"/>
    <dgm:cxn modelId="{01B7445B-8019-4809-BDFE-FAEE1ECF2F7D}" type="presParOf" srcId="{1831E4CB-30C8-426F-AC10-F8E968F95320}" destId="{15EBE152-6B14-4DB6-8A79-E9380F2F7931}" srcOrd="2" destOrd="0" presId="urn:microsoft.com/office/officeart/2005/8/layout/list1"/>
    <dgm:cxn modelId="{D437B090-AE8C-4122-BB6D-4DFCC72975E4}" type="presParOf" srcId="{1831E4CB-30C8-426F-AC10-F8E968F95320}" destId="{331B6311-C3AE-4B6D-A125-EC3FBDB36947}" srcOrd="3" destOrd="0" presId="urn:microsoft.com/office/officeart/2005/8/layout/list1"/>
    <dgm:cxn modelId="{844B35E2-283E-464E-B1E2-1C55C1C90D3D}" type="presParOf" srcId="{1831E4CB-30C8-426F-AC10-F8E968F95320}" destId="{213E2D94-2E30-4AD2-9C6B-25A4ACEA69EB}" srcOrd="4" destOrd="0" presId="urn:microsoft.com/office/officeart/2005/8/layout/list1"/>
    <dgm:cxn modelId="{F4580870-286B-4AA1-81DD-C8E6E971CB49}" type="presParOf" srcId="{213E2D94-2E30-4AD2-9C6B-25A4ACEA69EB}" destId="{640395E1-8867-43B7-BF80-380B6D2B61F9}" srcOrd="0" destOrd="0" presId="urn:microsoft.com/office/officeart/2005/8/layout/list1"/>
    <dgm:cxn modelId="{792B5436-F9BD-4E3C-96F3-474B292D7DFA}" type="presParOf" srcId="{213E2D94-2E30-4AD2-9C6B-25A4ACEA69EB}" destId="{D308FA9A-7A93-4583-B242-3FA0B5D706C6}" srcOrd="1" destOrd="0" presId="urn:microsoft.com/office/officeart/2005/8/layout/list1"/>
    <dgm:cxn modelId="{326194D0-CF28-4C3B-9C8F-50F1712AFB0D}" type="presParOf" srcId="{1831E4CB-30C8-426F-AC10-F8E968F95320}" destId="{02EBB677-F65F-4EDB-8262-DE5E7562AB97}" srcOrd="5" destOrd="0" presId="urn:microsoft.com/office/officeart/2005/8/layout/list1"/>
    <dgm:cxn modelId="{A01CDF42-3F6B-4018-9171-40A85875AD03}" type="presParOf" srcId="{1831E4CB-30C8-426F-AC10-F8E968F95320}" destId="{C3E2CCFD-4C6C-4AD2-B907-6B17EC053F2A}" srcOrd="6" destOrd="0" presId="urn:microsoft.com/office/officeart/2005/8/layout/list1"/>
    <dgm:cxn modelId="{076C8CA6-0B0D-4070-84C7-36D0E28DD472}" type="presParOf" srcId="{1831E4CB-30C8-426F-AC10-F8E968F95320}" destId="{F03FFDB8-54CE-4802-97B8-C40CBE17E6FF}" srcOrd="7" destOrd="0" presId="urn:microsoft.com/office/officeart/2005/8/layout/list1"/>
    <dgm:cxn modelId="{F9A9E30E-37E9-47DD-8EEE-0720D6DFB0CD}" type="presParOf" srcId="{1831E4CB-30C8-426F-AC10-F8E968F95320}" destId="{9E82A792-BD27-4B2D-A5E3-06D4ABD6C909}" srcOrd="8" destOrd="0" presId="urn:microsoft.com/office/officeart/2005/8/layout/list1"/>
    <dgm:cxn modelId="{6573FFF4-21BD-4828-B632-82B1EA78D8BC}" type="presParOf" srcId="{9E82A792-BD27-4B2D-A5E3-06D4ABD6C909}" destId="{8B3CAF93-3430-4631-8690-49C09E2D91A2}" srcOrd="0" destOrd="0" presId="urn:microsoft.com/office/officeart/2005/8/layout/list1"/>
    <dgm:cxn modelId="{59CA7DDB-F88A-4E0E-9371-B1644EC5EA16}" type="presParOf" srcId="{9E82A792-BD27-4B2D-A5E3-06D4ABD6C909}" destId="{504A8152-1947-4B12-B9A3-A889FC03DDCC}" srcOrd="1" destOrd="0" presId="urn:microsoft.com/office/officeart/2005/8/layout/list1"/>
    <dgm:cxn modelId="{6A7BA6B9-D77B-4CC1-AE5D-95B02BDA4B68}" type="presParOf" srcId="{1831E4CB-30C8-426F-AC10-F8E968F95320}" destId="{5252867B-6E94-44DB-8B58-9E229B9CEB9C}" srcOrd="9" destOrd="0" presId="urn:microsoft.com/office/officeart/2005/8/layout/list1"/>
    <dgm:cxn modelId="{F111C260-07AC-4084-A209-2C7973063C21}" type="presParOf" srcId="{1831E4CB-30C8-426F-AC10-F8E968F95320}" destId="{5B54E131-8BCB-430F-9A6C-C490D40948AE}" srcOrd="10" destOrd="0" presId="urn:microsoft.com/office/officeart/2005/8/layout/list1"/>
    <dgm:cxn modelId="{51DFAFEF-636C-4A63-ABE2-8EE16ECFDFAE}" type="presParOf" srcId="{1831E4CB-30C8-426F-AC10-F8E968F95320}" destId="{998A981A-74F8-4EF4-9BA0-319811AA0F32}" srcOrd="11" destOrd="0" presId="urn:microsoft.com/office/officeart/2005/8/layout/list1"/>
    <dgm:cxn modelId="{CDDFB6C1-8F9F-4A68-BD4F-193A08041B0B}" type="presParOf" srcId="{1831E4CB-30C8-426F-AC10-F8E968F95320}" destId="{5F8D6AFF-DE7E-4EB4-A473-021E0D6674F7}" srcOrd="12" destOrd="0" presId="urn:microsoft.com/office/officeart/2005/8/layout/list1"/>
    <dgm:cxn modelId="{FF73FBF0-6DED-4348-BB68-09752AC4F8D0}" type="presParOf" srcId="{5F8D6AFF-DE7E-4EB4-A473-021E0D6674F7}" destId="{5C9758F7-6ECA-431F-8F5F-A5AB2C618252}" srcOrd="0" destOrd="0" presId="urn:microsoft.com/office/officeart/2005/8/layout/list1"/>
    <dgm:cxn modelId="{37100779-912D-41CE-BEF3-734D3F85F648}" type="presParOf" srcId="{5F8D6AFF-DE7E-4EB4-A473-021E0D6674F7}" destId="{30A1F963-FB28-4B6B-BF96-C4C199C95D4E}" srcOrd="1" destOrd="0" presId="urn:microsoft.com/office/officeart/2005/8/layout/list1"/>
    <dgm:cxn modelId="{3536482E-0616-421A-AB5B-0695CCDE59EC}" type="presParOf" srcId="{1831E4CB-30C8-426F-AC10-F8E968F95320}" destId="{51613A9E-0355-4FA4-A839-D732DC0B019B}" srcOrd="13" destOrd="0" presId="urn:microsoft.com/office/officeart/2005/8/layout/list1"/>
    <dgm:cxn modelId="{BE57866B-27F9-4BE8-8CCD-0E2CB8AE5B13}" type="presParOf" srcId="{1831E4CB-30C8-426F-AC10-F8E968F95320}" destId="{34D36E57-1DED-469A-AE34-58F319FCFDE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B830F-28AF-467A-ADE3-1B50FD3FD93A}">
      <dsp:nvSpPr>
        <dsp:cNvPr id="0" name=""/>
        <dsp:cNvSpPr/>
      </dsp:nvSpPr>
      <dsp:spPr>
        <a:xfrm>
          <a:off x="0" y="290286"/>
          <a:ext cx="799288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6701A-932F-45BC-B1EA-F80CCED31D1D}">
      <dsp:nvSpPr>
        <dsp:cNvPr id="0" name=""/>
        <dsp:cNvSpPr/>
      </dsp:nvSpPr>
      <dsp:spPr>
        <a:xfrm>
          <a:off x="394180" y="7775"/>
          <a:ext cx="7595369" cy="6494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ea typeface="Calibri"/>
              <a:cs typeface="Arial" pitchFamily="34" charset="0"/>
            </a:rPr>
            <a:t>проект доклада по неустановленной (устаревшей) форме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25883" y="39478"/>
        <a:ext cx="7531963" cy="586034"/>
      </dsp:txXfrm>
    </dsp:sp>
    <dsp:sp modelId="{E92E8C15-ABE2-4AB7-8B78-B5A3BEBF15E4}">
      <dsp:nvSpPr>
        <dsp:cNvPr id="0" name=""/>
        <dsp:cNvSpPr/>
      </dsp:nvSpPr>
      <dsp:spPr>
        <a:xfrm>
          <a:off x="0" y="1330415"/>
          <a:ext cx="799288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08337-7F25-48FE-B05A-D53FD3AE1A5D}">
      <dsp:nvSpPr>
        <dsp:cNvPr id="0" name=""/>
        <dsp:cNvSpPr/>
      </dsp:nvSpPr>
      <dsp:spPr>
        <a:xfrm>
          <a:off x="380520" y="1005695"/>
          <a:ext cx="7610408" cy="6494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ea typeface="Calibri"/>
              <a:cs typeface="Arial" pitchFamily="34" charset="0"/>
            </a:rPr>
            <a:t>отсутствие реквизитов должностного лица, подготовившего проект доклада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12223" y="1037398"/>
        <a:ext cx="7547002" cy="586034"/>
      </dsp:txXfrm>
    </dsp:sp>
    <dsp:sp modelId="{15EBE152-6B14-4DB6-8A79-E9380F2F7931}">
      <dsp:nvSpPr>
        <dsp:cNvPr id="0" name=""/>
        <dsp:cNvSpPr/>
      </dsp:nvSpPr>
      <dsp:spPr>
        <a:xfrm>
          <a:off x="0" y="2328335"/>
          <a:ext cx="799288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151A0-DAFA-4674-9E32-31AA910BBC5A}">
      <dsp:nvSpPr>
        <dsp:cNvPr id="0" name=""/>
        <dsp:cNvSpPr/>
      </dsp:nvSpPr>
      <dsp:spPr>
        <a:xfrm>
          <a:off x="380520" y="2003615"/>
          <a:ext cx="7610408" cy="6494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ea typeface="Calibri"/>
              <a:cs typeface="Arial" pitchFamily="34" charset="0"/>
            </a:rPr>
            <a:t>отсутствие грифа, свидетельствующего о том, что данный документ является проектом</a:t>
          </a:r>
          <a:r>
            <a:rPr lang="ru-RU" sz="1100" kern="1200" dirty="0" smtClean="0"/>
            <a:t>	</a:t>
          </a:r>
        </a:p>
      </dsp:txBody>
      <dsp:txXfrm>
        <a:off x="412223" y="2035318"/>
        <a:ext cx="7547002" cy="586034"/>
      </dsp:txXfrm>
    </dsp:sp>
    <dsp:sp modelId="{C3E2CCFD-4C6C-4AD2-B907-6B17EC053F2A}">
      <dsp:nvSpPr>
        <dsp:cNvPr id="0" name=""/>
        <dsp:cNvSpPr/>
      </dsp:nvSpPr>
      <dsp:spPr>
        <a:xfrm>
          <a:off x="0" y="3326256"/>
          <a:ext cx="799288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8FA9A-7A93-4583-B242-3FA0B5D706C6}">
      <dsp:nvSpPr>
        <dsp:cNvPr id="0" name=""/>
        <dsp:cNvSpPr/>
      </dsp:nvSpPr>
      <dsp:spPr>
        <a:xfrm>
          <a:off x="380520" y="3001536"/>
          <a:ext cx="7610408" cy="6494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Calibri"/>
              <a:cs typeface="Arial" pitchFamily="34" charset="0"/>
            </a:rPr>
            <a:t>неполное изложение наименований нормативных правовых актов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12223" y="3033239"/>
        <a:ext cx="7547002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BE152-6B14-4DB6-8A79-E9380F2F7931}">
      <dsp:nvSpPr>
        <dsp:cNvPr id="0" name=""/>
        <dsp:cNvSpPr/>
      </dsp:nvSpPr>
      <dsp:spPr>
        <a:xfrm>
          <a:off x="0" y="375535"/>
          <a:ext cx="79928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151A0-DAFA-4674-9E32-31AA910BBC5A}">
      <dsp:nvSpPr>
        <dsp:cNvPr id="0" name=""/>
        <dsp:cNvSpPr/>
      </dsp:nvSpPr>
      <dsp:spPr>
        <a:xfrm>
          <a:off x="380520" y="65575"/>
          <a:ext cx="7610408" cy="61992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	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несоблюдение установленной иерархии нормативных правовых актов</a:t>
          </a:r>
          <a:endParaRPr lang="ru-RU" sz="1800" kern="1200" dirty="0" smtClean="0"/>
        </a:p>
      </dsp:txBody>
      <dsp:txXfrm>
        <a:off x="410782" y="95837"/>
        <a:ext cx="7549884" cy="559396"/>
      </dsp:txXfrm>
    </dsp:sp>
    <dsp:sp modelId="{C3E2CCFD-4C6C-4AD2-B907-6B17EC053F2A}">
      <dsp:nvSpPr>
        <dsp:cNvPr id="0" name=""/>
        <dsp:cNvSpPr/>
      </dsp:nvSpPr>
      <dsp:spPr>
        <a:xfrm>
          <a:off x="0" y="1328095"/>
          <a:ext cx="79928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8FA9A-7A93-4583-B242-3FA0B5D706C6}">
      <dsp:nvSpPr>
        <dsp:cNvPr id="0" name=""/>
        <dsp:cNvSpPr/>
      </dsp:nvSpPr>
      <dsp:spPr>
        <a:xfrm>
          <a:off x="360041" y="1080121"/>
          <a:ext cx="7610408" cy="61992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неопубликование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 в свободном доступе на официальном сайте района (округа) в сети «Интернет»</a:t>
          </a:r>
        </a:p>
      </dsp:txBody>
      <dsp:txXfrm>
        <a:off x="390303" y="1110383"/>
        <a:ext cx="7549884" cy="559396"/>
      </dsp:txXfrm>
    </dsp:sp>
    <dsp:sp modelId="{5B54E131-8BCB-430F-9A6C-C490D40948AE}">
      <dsp:nvSpPr>
        <dsp:cNvPr id="0" name=""/>
        <dsp:cNvSpPr/>
      </dsp:nvSpPr>
      <dsp:spPr>
        <a:xfrm>
          <a:off x="0" y="2280656"/>
          <a:ext cx="79928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A8152-1947-4B12-B9A3-A889FC03DDCC}">
      <dsp:nvSpPr>
        <dsp:cNvPr id="0" name=""/>
        <dsp:cNvSpPr/>
      </dsp:nvSpPr>
      <dsp:spPr>
        <a:xfrm>
          <a:off x="360041" y="1944219"/>
          <a:ext cx="7610408" cy="61992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указание муниципальных нормативных правовых актов, утративших силу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90303" y="1974481"/>
        <a:ext cx="7549884" cy="559396"/>
      </dsp:txXfrm>
    </dsp:sp>
    <dsp:sp modelId="{34D36E57-1DED-469A-AE34-58F319FCFDEA}">
      <dsp:nvSpPr>
        <dsp:cNvPr id="0" name=""/>
        <dsp:cNvSpPr/>
      </dsp:nvSpPr>
      <dsp:spPr>
        <a:xfrm>
          <a:off x="0" y="3233216"/>
          <a:ext cx="79928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1F963-FB28-4B6B-BF96-C4C199C95D4E}">
      <dsp:nvSpPr>
        <dsp:cNvPr id="0" name=""/>
        <dsp:cNvSpPr/>
      </dsp:nvSpPr>
      <dsp:spPr>
        <a:xfrm>
          <a:off x="360041" y="2966625"/>
          <a:ext cx="7610408" cy="61992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указание отметки о признаках </a:t>
          </a:r>
          <a:r>
            <a:rPr lang="ru-RU" sz="1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коррупциогенности</a:t>
          </a:r>
          <a:r>
            <a:rPr lang="ru-RU" sz="1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 в отношении федеральных и республиканских законов 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90303" y="2996887"/>
        <a:ext cx="7549884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C7254-1290-4A6A-AEBA-43860D3B602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A06AB-42E9-454A-810F-21F7BC592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9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1452-BD9C-48F6-A5A0-EC99E6BA1B4E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91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1452-BD9C-48F6-A5A0-EC99E6BA1B4E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72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24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41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133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062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04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78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25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2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26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3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37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1"/>
            <a:ext cx="8229600" cy="3394472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Заседание коллегии Министерства юстиции Республики Татарстан, 16 января 2015 года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1C5C-A291-4D58-83CE-C5EA239397E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93185"/>
      </p:ext>
    </p:extLst>
  </p:cSld>
  <p:clrMapOvr>
    <a:masterClrMapping/>
  </p:clrMapOvr>
  <p:transition spd="med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1" y="208360"/>
            <a:ext cx="77724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1" y="1200151"/>
            <a:ext cx="38100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1" y="1200151"/>
            <a:ext cx="38100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1" y="2956324"/>
            <a:ext cx="38100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6801" y="2956324"/>
            <a:ext cx="38100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914401" y="4687888"/>
            <a:ext cx="1981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352801" y="4686300"/>
            <a:ext cx="2971801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Заседание коллегии Министерства юстиции Республики Татарстан, 16 января 2015 года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81801" y="4686300"/>
            <a:ext cx="1905001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5A3C-A73F-476B-A486-E1C043AD8D2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72988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65AEE-33CD-42DE-B999-6E5BC5019A5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78555"/>
      </p:ext>
    </p:extLst>
  </p:cSld>
  <p:clrMapOvr>
    <a:masterClrMapping/>
  </p:clrMapOvr>
  <p:transition spd="med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178905"/>
            <a:ext cx="8497092" cy="46234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641246"/>
            <a:ext cx="8496300" cy="252183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6859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DE62-CC80-469C-A6C3-8C4EFC66AC7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8931-3C7C-4E67-9977-2712E48C5E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2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11510"/>
            <a:ext cx="7772400" cy="3816424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Подготовка органами местного самоуправления проектов докладов об осуществлении муниципального контроля и об эффективности такого 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контроля</a:t>
            </a:r>
            <a:endParaRPr lang="ru-RU" sz="3200" b="1" i="1" dirty="0">
              <a:solidFill>
                <a:srgbClr val="009DD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01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724891"/>
          </a:xfrm>
        </p:spPr>
        <p:txBody>
          <a:bodyPr>
            <a:normAutofit fontScale="90000"/>
          </a:bodyPr>
          <a:lstStyle/>
          <a:p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Раздел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«Финансовое и кадровое обеспечение муниципального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контроля, в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том числе в динамике (по полугодиям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)»</a:t>
            </a:r>
            <a:b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80655"/>
            <a:ext cx="7886700" cy="396045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В пункте 1 - объем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финансовых средств,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выделенных в отчетном периоде из бюджета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на осуществление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проведенных проверок, в том числе заработную плату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работников КНО, командировочные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расходы при осуществлении контрольно-надзорных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мероприятий, материально-техническое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и другие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цели.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В пункте 2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заполнить следующие данные: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- штатная численность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работников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КНО,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выполняющих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функции по контролю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- образование, курсы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по повышению квалификации работников,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проведенных в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2020 г.;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- средняя нагрузка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на одного работника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(какое количество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проверок приходится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на 1 работника, профилактическая работа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консультации, круглые столы с предпринимателями);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экспертов и представителей экспертных организаций,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привлекаемых к проведению мероприятий по контролю. Если не привлекались -  ставим числовое значение «0».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330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6201"/>
            <a:ext cx="7886700" cy="64132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Раздел IV. Проведение муниципального контроля 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707538" y="717526"/>
            <a:ext cx="7886700" cy="416496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пункте 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числовое значение количества проведенных проверок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В случае отсутствия проверок в отчетном периоде прописать числовое значение «0».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пункте 2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сведения о результатах работы экспертов и экспертных организаций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привлекаемых к проверкам.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Пример: эксперты и экспертные организации не привлекались.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пункте 3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указать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сведения о случаях причинения ЮЛ и ИП вреда жизни и здоровью граждан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вреда животным и т.д. Пример: имеются/отсутствуют.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пункте 4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- необходимо прописать, что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риск-ориентированный подход не применяется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пункте 5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- проведенные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 по профилактике нарушений 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реквизиты программы профилактики, количество публичных обсуждений правоприменительной практики, «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кликабельная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» гиперссылка на официальный сайт, где размещен перечень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нпа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содержащи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ОТ).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пункте 6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мероприятиях по контролю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при проведении которых не требуется взаимодействие с подконтрольными субъектами (проводились/не проводились).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пункте 7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количество 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проведенных проверок в отношении субъектов малого предпринимательства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(имеются/отсутствуют).      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34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Раздел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Действия органов муниципального контроля по пресечению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нарушений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обязательных требований и (или) устранению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последствий таких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нарушений   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628650" y="1517074"/>
            <a:ext cx="7886700" cy="346363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Пункт 1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заполнить 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по полугодиям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указав 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числовые значения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о количестве составленных протоколов, актов и наложенных штрафах в отношении ЮЛ и ИП в рамках осуществляемого муниципального контроля по 294-ФЗ).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пункте 2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указать: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проведенные 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 по методической работе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с подконтрольными субъектами (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публичных </a:t>
            </a:r>
            <a:r>
              <a:rPr lang="ru-RU" sz="1500" i="1" dirty="0">
                <a:latin typeface="Arial" panose="020B0604020202020204" pitchFamily="34" charset="0"/>
                <a:cs typeface="Arial" panose="020B0604020202020204" pitchFamily="34" charset="0"/>
              </a:rPr>
              <a:t>обсуждений правоприменительной практики, совещаний, видеоконференций и т.п.)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направленные на предотвращение нарушений;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причины 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отсутствия методической работы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В пункте 3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указать информацию 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об оспаривании в суде ЮЛ и ИП оснований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и результатов проведения в отношении их мероприятий по контролю (имеются/отсутствуют).   </a:t>
            </a:r>
          </a:p>
          <a:p>
            <a:pPr marL="0" indent="0" algn="just">
              <a:buNone/>
            </a:pP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34848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886" y="143302"/>
            <a:ext cx="7886700" cy="9724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Раздел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Анализ и оценка эффективности и муниципального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контроля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628650" y="1023582"/>
            <a:ext cx="8356023" cy="388961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ru-RU" sz="1200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пунктах 1 – 20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числовые значения!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случае отсутствия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количественных значений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указываем числовое значение «0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»!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 случае отклонения значений показателей (более 10 %) пояснить причину отклонения значений показателей отчетного периода от значений 2019 года!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В пункте 21 -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о показателях эффективности муниципального контроля.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пункте 22  -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о проведенных  профилактических мероприятиях для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мсп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, которые направлены  на предотвращение нарушений  ОТ (например: круглые столы, консультации).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пункте 23 -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об оценке и прогнозе состояния исполнения ОТ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законодательства РФ.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Пояснение: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5400" i="1" dirty="0">
                <a:latin typeface="Arial" panose="020B0604020202020204" pitchFamily="34" charset="0"/>
                <a:cs typeface="Arial" panose="020B0604020202020204" pitchFamily="34" charset="0"/>
              </a:rPr>
              <a:t>в случае если в районе 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проводились плановые и внеплановые проверки</a:t>
            </a:r>
            <a:r>
              <a:rPr lang="ru-RU" sz="5400" i="1" dirty="0">
                <a:latin typeface="Arial" panose="020B0604020202020204" pitchFamily="34" charset="0"/>
                <a:cs typeface="Arial" panose="020B0604020202020204" pitchFamily="34" charset="0"/>
              </a:rPr>
              <a:t>, и были выявлены нарушения то необходимо указать, какие ОТ, установленные федеральным и региональным законодательством были нарушены</a:t>
            </a:r>
            <a:r>
              <a:rPr lang="ru-RU" sz="54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5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5400" i="1" dirty="0">
                <a:latin typeface="Arial" panose="020B0604020202020204" pitchFamily="34" charset="0"/>
                <a:cs typeface="Arial" panose="020B0604020202020204" pitchFamily="34" charset="0"/>
              </a:rPr>
              <a:t>в случае если 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проверки не проводились</a:t>
            </a:r>
            <a:r>
              <a:rPr lang="ru-RU" sz="5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i="1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прописать, что ОТ, установленные действующим законодательством, </a:t>
            </a:r>
            <a:r>
              <a:rPr lang="ru-RU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нарушены не были.</a:t>
            </a:r>
          </a:p>
          <a:p>
            <a:pPr marL="0" indent="0" algn="just">
              <a:buNone/>
            </a:pPr>
            <a:endParaRPr lang="ru-RU" sz="4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9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Раздел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 Выводы и предложения по результатам муниципального контроля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пункте 1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необходимо указать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выводы и предложения по результатам осуществления муниципального контроля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в том числе планируемые на текущий год показатели его эффективности. Текстовая часть обязательна!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пунктах 2 и 3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случае отсутствия предложений необходимо указать: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«Предложений нет».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91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9627" y="505692"/>
            <a:ext cx="8122592" cy="4429087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Проекты докладов должны быть представлены  по каждому виду муниципального контроля отдельно!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Доклады должны быть согласованы с Министерством юстиции Республики Татарстан, с Министерством экономики Республики Татарстан!</a:t>
            </a:r>
          </a:p>
          <a:p>
            <a:pPr marL="0" algn="just">
              <a:spcBef>
                <a:spcPts val="0"/>
              </a:spcBef>
            </a:pP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Доклад должен подписывать глава муниципального района (городского округа) Республики Татарстан! </a:t>
            </a:r>
          </a:p>
          <a:p>
            <a:pPr marL="0" algn="just">
              <a:spcBef>
                <a:spcPts val="0"/>
              </a:spcBef>
            </a:pP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Прочерки ставить нельзя! Необходимо указывать числовые значения или текстовую часть, вне зависимости от того были проведены какие-либо мероприятия или нет.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Сведения, включенные в доклад должны соответствовать данным, содержащимся в форме 1 контроль ГАС «Управление».</a:t>
            </a:r>
          </a:p>
          <a:p>
            <a:pPr marL="0" algn="just">
              <a:spcBef>
                <a:spcPts val="0"/>
              </a:spcBef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9627" y="-76199"/>
            <a:ext cx="7886700" cy="76199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Список муниципальных районов, не разместивших доклады за 2019 год в системе ГАС «Управление» </a:t>
            </a:r>
            <a:endParaRPr lang="ru-RU" sz="2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 algn="ctr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1. Высокогорский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Мамадышский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Мензелинский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4. Нижнекамский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0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17</a:t>
            </a:fld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756969" y="135866"/>
            <a:ext cx="8164901" cy="485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91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54317" y="865164"/>
            <a:ext cx="7421578" cy="63940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24000" algn="just"/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24000"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результатах мониторинга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информации, размещенной на официальных сайтах органов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местного самоуправления городских округов и муниципальных районов Республики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Татарстан</a:t>
            </a:r>
          </a:p>
          <a:p>
            <a:pPr indent="324000" algn="just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 algn="ctr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 algn="ctr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 algn="ctr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 algn="ctr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 algn="ctr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 algn="ctr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 algn="ctr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 algn="ctr">
              <a:buAutoNum type="arabicPeriod"/>
            </a:pP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325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0949" y="130313"/>
            <a:ext cx="6627892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муниципальных районов и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городских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округов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Татарстан у которых до настоящего времени не размещены на официальном сайте необходимые муниципальные правовые акты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612880"/>
              </p:ext>
            </p:extLst>
          </p:nvPr>
        </p:nvGraphicFramePr>
        <p:xfrm>
          <a:off x="1086565" y="1546702"/>
          <a:ext cx="6970872" cy="3185567"/>
        </p:xfrm>
        <a:graphic>
          <a:graphicData uri="http://schemas.openxmlformats.org/drawingml/2006/table">
            <a:tbl>
              <a:tblPr firstRow="1" bandRow="1"/>
              <a:tblGrid>
                <a:gridCol w="365687">
                  <a:extLst>
                    <a:ext uri="{9D8B030D-6E8A-4147-A177-3AD203B41FA5}">
                      <a16:colId xmlns:a16="http://schemas.microsoft.com/office/drawing/2014/main" xmlns="" val="1412558622"/>
                    </a:ext>
                  </a:extLst>
                </a:gridCol>
                <a:gridCol w="1687517">
                  <a:extLst>
                    <a:ext uri="{9D8B030D-6E8A-4147-A177-3AD203B41FA5}">
                      <a16:colId xmlns:a16="http://schemas.microsoft.com/office/drawing/2014/main" xmlns="" val="3455064402"/>
                    </a:ext>
                  </a:extLst>
                </a:gridCol>
                <a:gridCol w="395458">
                  <a:extLst>
                    <a:ext uri="{9D8B030D-6E8A-4147-A177-3AD203B41FA5}">
                      <a16:colId xmlns:a16="http://schemas.microsoft.com/office/drawing/2014/main" xmlns="" val="4219664143"/>
                    </a:ext>
                  </a:extLst>
                </a:gridCol>
                <a:gridCol w="2074044">
                  <a:extLst>
                    <a:ext uri="{9D8B030D-6E8A-4147-A177-3AD203B41FA5}">
                      <a16:colId xmlns:a16="http://schemas.microsoft.com/office/drawing/2014/main" xmlns="" val="2852715391"/>
                    </a:ext>
                  </a:extLst>
                </a:gridCol>
                <a:gridCol w="518015">
                  <a:extLst>
                    <a:ext uri="{9D8B030D-6E8A-4147-A177-3AD203B41FA5}">
                      <a16:colId xmlns:a16="http://schemas.microsoft.com/office/drawing/2014/main" xmlns="" val="536041658"/>
                    </a:ext>
                  </a:extLst>
                </a:gridCol>
                <a:gridCol w="1930151">
                  <a:extLst>
                    <a:ext uri="{9D8B030D-6E8A-4147-A177-3AD203B41FA5}">
                      <a16:colId xmlns:a16="http://schemas.microsoft.com/office/drawing/2014/main" xmlns="" val="1868362069"/>
                    </a:ext>
                  </a:extLst>
                </a:gridCol>
              </a:tblGrid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Азнакаевский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Дрожжановский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Муслюмовский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2641629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Актанышский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Елабужский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Новошешминский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5336618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Альметьевский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Зеленодольский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Нижнекамский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4153546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Алькеевский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Камско-</a:t>
                      </a: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Устьинский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Нурлатский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6642881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Кукморский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Пестречинский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5774910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Лаишевский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Рыбно-Слободский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8163446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Атнинский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Лениногорский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Сармановский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2548233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Балтасинский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Набережные Челны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Спасский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3029135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Бугульминский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Казань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Тетюшский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3349559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Верхнеуслонский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Мамадышский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Тюлячинский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2045384"/>
                  </a:ext>
                </a:extLst>
              </a:tr>
              <a:tr h="2895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Высокогорский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Мензелинский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Черемшанский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7921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8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9542"/>
            <a:ext cx="8352928" cy="4176464"/>
          </a:xfrm>
        </p:spPr>
        <p:txBody>
          <a:bodyPr>
            <a:noAutofit/>
          </a:bodyPr>
          <a:lstStyle/>
          <a:p>
            <a:pPr algn="just">
              <a:spcBef>
                <a:spcPts val="5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Форму доклада необходимо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адаптировать под муниципальный контроль, например, слова «государственный контроль (надзор)» заменить словами «муниципальный контроль», слова «исполнительный орган государственной власти» заменить словами «орган местного самоуправления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algn="just">
              <a:spcBef>
                <a:spcPts val="500"/>
              </a:spcBef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На титульном листе указываются наименование и реквизиты нормативных правовых актов, в соответствии с которыми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органы местного самоуправления уполномочены на осуществление муниципального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контроля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500"/>
              </a:spcBef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первом разделе – наименование и реквизиты нормативных правовых актов,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устанавливающих обязательные требования, соблюдение которых подлежит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проверке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500"/>
              </a:spcBef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пункте 3 второго раздела должны быть указаны сведения о нормативных правовых актах, регламентирующих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порядок организации и осуществления муниципального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контроля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5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Вместе с проектом доклада необходимо направить МНПА, указанные в докладе, и заключения антикоррупционной экспертизы на них, а также разместить МНПА на официальном сайте района (городского округа).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23478"/>
            <a:ext cx="7845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Заполнение формы доклада по муниципальному контролю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53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6885" y="178767"/>
            <a:ext cx="7312715" cy="42934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 муниципальных образованиях, разместивших в полном объеме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правовые акты на своих официальных сайтах в разделе «Муниципальный контроль»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17259"/>
              </p:ext>
            </p:extLst>
          </p:nvPr>
        </p:nvGraphicFramePr>
        <p:xfrm>
          <a:off x="2437572" y="1461653"/>
          <a:ext cx="5251702" cy="3475428"/>
        </p:xfrm>
        <a:graphic>
          <a:graphicData uri="http://schemas.openxmlformats.org/drawingml/2006/table">
            <a:tbl>
              <a:tblPr firstRow="1" bandRow="1"/>
              <a:tblGrid>
                <a:gridCol w="1016907">
                  <a:extLst>
                    <a:ext uri="{9D8B030D-6E8A-4147-A177-3AD203B41FA5}">
                      <a16:colId xmlns:a16="http://schemas.microsoft.com/office/drawing/2014/main" xmlns="" val="3610631579"/>
                    </a:ext>
                  </a:extLst>
                </a:gridCol>
                <a:gridCol w="4234795">
                  <a:extLst>
                    <a:ext uri="{9D8B030D-6E8A-4147-A177-3AD203B41FA5}">
                      <a16:colId xmlns:a16="http://schemas.microsoft.com/office/drawing/2014/main" xmlns="" val="1271378445"/>
                    </a:ext>
                  </a:extLst>
                </a:gridCol>
              </a:tblGrid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Агрызский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0497804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Аксубаевский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3260531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Апастовский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425289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Буинский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0486278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Бавлинский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7719427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Заинский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8959620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Кайбицкий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3442612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Менделеевский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5377077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Сабинский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3504898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Тукаевский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7659989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Чистопольский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4460749"/>
                  </a:ext>
                </a:extLst>
              </a:tr>
              <a:tr h="28961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Ютазинский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8807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9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7980" y="420538"/>
            <a:ext cx="7777370" cy="47782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100" b="1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возникающим вопросам </a:t>
            </a:r>
          </a:p>
          <a:p>
            <a:pPr algn="ctr">
              <a:buNone/>
            </a:pPr>
            <a:r>
              <a:rPr lang="ru-RU" sz="2100" b="1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осуществлению муниципального контроля органами местного самоуправления </a:t>
            </a:r>
          </a:p>
          <a:p>
            <a:pPr algn="ctr">
              <a:buNone/>
            </a:pPr>
            <a:r>
              <a:rPr lang="ru-RU" sz="2100" b="1" dirty="0">
                <a:latin typeface="Arial" pitchFamily="34" charset="0"/>
                <a:cs typeface="Arial" pitchFamily="34" charset="0"/>
              </a:rPr>
              <a:t>Республики Татарстан можно обращаться в Министерство экономики Республики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Татарстан</a:t>
            </a:r>
          </a:p>
          <a:p>
            <a:pPr algn="ctr">
              <a:buNone/>
            </a:pPr>
            <a:endParaRPr lang="ru-RU" sz="21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1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1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тдел 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по координации и совершенствования контрольной и надзорной деятельности </a:t>
            </a:r>
          </a:p>
          <a:p>
            <a:pPr algn="ctr">
              <a:buNone/>
            </a:pPr>
            <a:endParaRPr lang="ru-RU" sz="2100" b="1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100" b="1" i="1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100" b="1" i="1" dirty="0">
                <a:latin typeface="Arial" pitchFamily="34" charset="0"/>
                <a:cs typeface="Arial" pitchFamily="34" charset="0"/>
              </a:rPr>
              <a:t>телефону: 8 (843) </a:t>
            </a:r>
            <a:r>
              <a:rPr lang="ru-RU" sz="2100" b="1" i="1" dirty="0">
                <a:latin typeface="Arial" pitchFamily="34" charset="0"/>
                <a:cs typeface="Arial" pitchFamily="34" charset="0"/>
              </a:rPr>
              <a:t>5249126; 8 (843) 5249125</a:t>
            </a:r>
            <a:endParaRPr lang="ru-RU" sz="2100" b="1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100" b="1" i="1" dirty="0">
                <a:latin typeface="Arial" pitchFamily="34" charset="0"/>
                <a:cs typeface="Arial" pitchFamily="34" charset="0"/>
              </a:rPr>
              <a:t>по </a:t>
            </a:r>
            <a:r>
              <a:rPr lang="en-US" sz="2100" b="1" i="1" dirty="0">
                <a:latin typeface="Arial" pitchFamily="34" charset="0"/>
                <a:cs typeface="Arial" pitchFamily="34" charset="0"/>
              </a:rPr>
              <a:t>e-mail</a:t>
            </a:r>
            <a:r>
              <a:rPr lang="ru-RU" sz="2100" b="1" i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100" b="1" i="1" dirty="0">
                <a:latin typeface="Arial" pitchFamily="34" charset="0"/>
                <a:cs typeface="Arial" pitchFamily="34" charset="0"/>
              </a:rPr>
              <a:t>Guzel.Daminova@tatar.ru</a:t>
            </a:r>
          </a:p>
          <a:p>
            <a:pPr algn="ctr">
              <a:buNone/>
            </a:pP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4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7107" y="927757"/>
            <a:ext cx="6235505" cy="219290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</a:p>
          <a:p>
            <a:pPr algn="ctr"/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Игътибарыгыз</a:t>
            </a:r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өчен</a:t>
            </a:r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рәхмәт</a:t>
            </a:r>
            <a:r>
              <a:rPr lang="ru-RU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2484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9823" y="123478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ea typeface="Calibri"/>
                <a:cs typeface="Arial" pitchFamily="34" charset="0"/>
              </a:rPr>
              <a:t>Недостатки, выявленные в </a:t>
            </a:r>
            <a:r>
              <a:rPr lang="ru-RU" sz="2000" b="1" dirty="0">
                <a:latin typeface="Arial" pitchFamily="34" charset="0"/>
                <a:ea typeface="Calibri"/>
                <a:cs typeface="Arial" pitchFamily="34" charset="0"/>
              </a:rPr>
              <a:t>ходе подготовки </a:t>
            </a:r>
            <a:r>
              <a:rPr lang="ru-RU" sz="2000" b="1" dirty="0" smtClean="0">
                <a:latin typeface="Arial" pitchFamily="34" charset="0"/>
                <a:ea typeface="Calibri"/>
                <a:cs typeface="Arial" pitchFamily="34" charset="0"/>
              </a:rPr>
              <a:t>заключений </a:t>
            </a:r>
          </a:p>
          <a:p>
            <a:pPr algn="ctr"/>
            <a:r>
              <a:rPr lang="ru-RU" sz="2000" b="1" dirty="0" smtClean="0">
                <a:latin typeface="Arial" pitchFamily="34" charset="0"/>
                <a:ea typeface="Calibri"/>
                <a:cs typeface="Arial" pitchFamily="34" charset="0"/>
              </a:rPr>
              <a:t>на проекты докладов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28744250"/>
              </p:ext>
            </p:extLst>
          </p:nvPr>
        </p:nvGraphicFramePr>
        <p:xfrm>
          <a:off x="827584" y="895523"/>
          <a:ext cx="79928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08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2347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Недостатки, выявленные в </a:t>
            </a:r>
            <a:r>
              <a:rPr lang="ru-RU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ходе подготовки </a:t>
            </a: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заключений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на проекты докладов</a:t>
            </a:r>
            <a:endParaRPr 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31283744"/>
              </p:ext>
            </p:extLst>
          </p:nvPr>
        </p:nvGraphicFramePr>
        <p:xfrm>
          <a:off x="827584" y="848890"/>
          <a:ext cx="7992888" cy="3827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2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453650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По возникающим вопросам 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 подготовке проектов докладов об осуществлении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муниципального контроля органами местного самоуправления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Республики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Татарстан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можно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обращаться в Министерство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юстиции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Республики Татарстан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Отдел по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вопросам территориальной организации и осуществления контроля в сфере местного самоуправления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по телефонам: </a:t>
            </a:r>
            <a:br>
              <a:rPr lang="ru-RU" sz="2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(843)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222-60-89;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8 (843) 222-60-90; 8 (843)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222-60-91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9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2960" y="1290630"/>
            <a:ext cx="7692390" cy="33932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Отдельные вопросы осуществления муниципального контроля </a:t>
            </a:r>
            <a:r>
              <a:rPr 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в Республике </a:t>
            </a:r>
            <a:r>
              <a:rPr lang="ru-RU" sz="2700" b="1" i="1" dirty="0">
                <a:latin typeface="Arial" panose="020B0604020202020204" pitchFamily="34" charset="0"/>
                <a:cs typeface="Arial" panose="020B0604020202020204" pitchFamily="34" charset="0"/>
              </a:rPr>
              <a:t>Татарстан</a:t>
            </a:r>
          </a:p>
          <a:p>
            <a:pPr algn="ctr">
              <a:lnSpc>
                <a:spcPct val="150000"/>
              </a:lnSpc>
            </a:pPr>
            <a:endParaRPr lang="en-US" sz="2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Гергерт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Альбина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Владимировна</a:t>
            </a:r>
          </a:p>
          <a:p>
            <a:pPr algn="ctr">
              <a:lnSpc>
                <a:spcPct val="150000"/>
              </a:lnSpc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Начальник Управления по вопросам административной реформы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329376"/>
            <a:ext cx="6135881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5792"/>
            <a:ext cx="4121834" cy="100726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9474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8381" y="771129"/>
            <a:ext cx="6931856" cy="33009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en-US" sz="3000" dirty="0"/>
          </a:p>
          <a:p>
            <a:pPr indent="324000"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подготовки докладов об осуществлении муниципального контроля в соответствующих сферах деятельности и об эффективности такого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контроля</a:t>
            </a:r>
          </a:p>
          <a:p>
            <a:pPr indent="324000"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</a:p>
        </p:txBody>
      </p:sp>
    </p:spTree>
    <p:extLst>
      <p:ext uri="{BB962C8B-B14F-4D97-AF65-F5344CB8AC3E}">
        <p14:creationId xmlns:p14="http://schemas.microsoft.com/office/powerpoint/2010/main" val="256956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081" y="177403"/>
            <a:ext cx="7886700" cy="994172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Нормативные  правовые акты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1210867"/>
            <a:ext cx="7886700" cy="34218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Российской Федерации от 05.04.2010 № 215 «Об утверждении Правил подготовки докладов об осуществлении государственного контроля (надзора), муниципального контроля в соответствующих сферах деятельности и об эффективности такого контроля (надзора);</a:t>
            </a:r>
          </a:p>
          <a:p>
            <a:pPr algn="just">
              <a:lnSpc>
                <a:spcPct val="150000"/>
              </a:lnSpc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Кабинета Министров Республики Татарстан от 13.08.2011 № 676 «О подготовке докладов об осуществлении государственного (надзора), муниципального контроля в соответствующих сферах деятельности и об эффективности такого контроля (надзора).   </a:t>
            </a: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6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Сроки представления докладов 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2020 год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131" y="1389690"/>
            <a:ext cx="8174156" cy="3263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1 февраля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года 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проекты докладов направляются на согласование </a:t>
            </a:r>
          </a:p>
          <a:p>
            <a:pPr marL="0" indent="0">
              <a:buNone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   в Министерство юстиции Республики Татарстан  </a:t>
            </a:r>
          </a:p>
          <a:p>
            <a:pPr marL="0" indent="0">
              <a:buNone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</a:p>
          <a:p>
            <a:pPr marL="0" indent="0">
              <a:buNone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до 15 февраля  2021 года 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согласованные с Министерством юстиции Республики </a:t>
            </a:r>
          </a:p>
          <a:p>
            <a:pPr marL="0" indent="0"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Татарстан проекты докладов направляются на согласование в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Министерство экономики Республики  Татарстан</a:t>
            </a:r>
          </a:p>
          <a:p>
            <a:pPr marL="0" indent="0">
              <a:buNone/>
            </a:pP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до 15 марта 2021 года         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доклады размещаются органами местного самоуправления</a:t>
            </a:r>
          </a:p>
          <a:p>
            <a:pPr marL="0" indent="0">
              <a:buNone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в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электронном виде в ГАС «Управление» и на своих сайтах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  <a:p>
            <a:pPr marL="0" indent="0">
              <a:buNone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сети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«Интернет»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772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1383</Words>
  <Application>Microsoft Office PowerPoint</Application>
  <PresentationFormat>Экран (16:9)</PresentationFormat>
  <Paragraphs>227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1_Тема Office</vt:lpstr>
      <vt:lpstr>Подготовка органами местного самоуправления проектов докладов об осуществлении муниципального контроля и об эффективности такого контроля</vt:lpstr>
      <vt:lpstr>Презентация PowerPoint</vt:lpstr>
      <vt:lpstr>Презентация PowerPoint</vt:lpstr>
      <vt:lpstr>Презентация PowerPoint</vt:lpstr>
      <vt:lpstr>По возникающим вопросам  при подготовке проектов докладов об осуществлении муниципального контроля органами местного самоуправления Республики Татарстан  можно обращаться в Министерство юстиции Республики Татарстан  Отдел по вопросам территориальной организации и осуществления контроля в сфере местного самоуправления по телефонам:  8 (843) 222-60-89; 8 (843) 222-60-90; 8 (843) 222-60-91</vt:lpstr>
      <vt:lpstr>Презентация PowerPoint</vt:lpstr>
      <vt:lpstr>Презентация PowerPoint</vt:lpstr>
      <vt:lpstr>Нормативные  правовые акты</vt:lpstr>
      <vt:lpstr>Сроки представления докладов  за 2020 год </vt:lpstr>
      <vt:lpstr> Раздел III «Финансовое и кадровое обеспечение муниципального контроля, в том числе в динамике (по полугодиям)»   </vt:lpstr>
      <vt:lpstr>Раздел IV. Проведение муниципального контроля </vt:lpstr>
      <vt:lpstr> Раздел V. Действия органов муниципального контроля по пресечению нарушений обязательных требований и (или) устранению последствий таких нарушений    </vt:lpstr>
      <vt:lpstr>Раздел VI. Анализ и оценка эффективности и муниципального контроля</vt:lpstr>
      <vt:lpstr>Раздел VII. Выводы и предложения по результатам муниципального контроля</vt:lpstr>
      <vt:lpstr>ВАЖНО!</vt:lpstr>
      <vt:lpstr> Список муниципальных районов, не разместивших доклады за 2019 год в системе ГАС «Управление»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Хамитова Э.А</dc:creator>
  <cp:lastModifiedBy>HP</cp:lastModifiedBy>
  <cp:revision>13</cp:revision>
  <dcterms:created xsi:type="dcterms:W3CDTF">2020-01-22T07:27:04Z</dcterms:created>
  <dcterms:modified xsi:type="dcterms:W3CDTF">2021-01-29T13:50:28Z</dcterms:modified>
</cp:coreProperties>
</file>