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67D1F-6245-48B1-84DD-D56D6468A2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82598-10B9-4E1A-94EF-A9B92686C79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F2BD5-7B3D-4D03-9068-A96068400C97}" type="parTrans" cxnId="{FBED5687-837F-43A8-B367-80B553F5B274}">
      <dgm:prSet/>
      <dgm:spPr/>
      <dgm:t>
        <a:bodyPr/>
        <a:lstStyle/>
        <a:p>
          <a:endParaRPr lang="ru-RU"/>
        </a:p>
      </dgm:t>
    </dgm:pt>
    <dgm:pt modelId="{93A6C176-66E4-4A4A-AC3D-8463D276D3BC}" type="sibTrans" cxnId="{FBED5687-837F-43A8-B367-80B553F5B274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BE35880-B81A-451C-8B9E-75D0936B7C7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83FC7-2B28-43C0-B1E6-5F67E71A45FB}" type="parTrans" cxnId="{B9F3ABBC-BCA5-4B43-8FB0-ED5E982E6392}">
      <dgm:prSet/>
      <dgm:spPr/>
      <dgm:t>
        <a:bodyPr/>
        <a:lstStyle/>
        <a:p>
          <a:endParaRPr lang="ru-RU"/>
        </a:p>
      </dgm:t>
    </dgm:pt>
    <dgm:pt modelId="{95213E03-C6A4-48CB-B99F-2B2D9BE6D2CF}" type="sibTrans" cxnId="{B9F3ABBC-BCA5-4B43-8FB0-ED5E982E6392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82A0B85-63A2-49FF-9F2C-6269E60F02D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2A383-720F-435B-BEAA-2E114E50F77B}" type="parTrans" cxnId="{3D8B546D-7D59-48FC-B087-E1A5F478A8AD}">
      <dgm:prSet/>
      <dgm:spPr/>
      <dgm:t>
        <a:bodyPr/>
        <a:lstStyle/>
        <a:p>
          <a:endParaRPr lang="ru-RU"/>
        </a:p>
      </dgm:t>
    </dgm:pt>
    <dgm:pt modelId="{E746D5D6-9A65-47A4-A7FA-07CE63591D91}" type="sibTrans" cxnId="{3D8B546D-7D59-48FC-B087-E1A5F478A8AD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7C622B2-3FAE-42BD-BE71-36CE7E0B79D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И КОРРЕКЦИЯ МЕРОПРИЯТИЙ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E6733-83D8-4C7E-ADFF-2DD2F6D36F98}" type="parTrans" cxnId="{33012FD7-D3ED-4370-B0E5-E02D3DAA2E1C}">
      <dgm:prSet/>
      <dgm:spPr/>
      <dgm:t>
        <a:bodyPr/>
        <a:lstStyle/>
        <a:p>
          <a:endParaRPr lang="ru-RU"/>
        </a:p>
      </dgm:t>
    </dgm:pt>
    <dgm:pt modelId="{EAD18F93-5505-4B01-BBAC-53C1EEB9827C}" type="sibTrans" cxnId="{33012FD7-D3ED-4370-B0E5-E02D3DAA2E1C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AB719A7-70C2-40B6-B48A-6C57380F62BF}" type="pres">
      <dgm:prSet presAssocID="{C8A67D1F-6245-48B1-84DD-D56D6468A2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EED0A-DE11-4418-B6C6-ADC1EBCE55C8}" type="pres">
      <dgm:prSet presAssocID="{6AC82598-10B9-4E1A-94EF-A9B92686C793}" presName="node" presStyleLbl="node1" presStyleIdx="0" presStyleCnt="4" custScaleX="304679" custRadScaleRad="83642" custRadScaleInc="-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BDC15-90FE-402B-B5E6-5C7D598CFCFF}" type="pres">
      <dgm:prSet presAssocID="{6AC82598-10B9-4E1A-94EF-A9B92686C793}" presName="spNode" presStyleCnt="0"/>
      <dgm:spPr/>
    </dgm:pt>
    <dgm:pt modelId="{620D7BEC-EE27-4A3B-873B-702C18B4D39C}" type="pres">
      <dgm:prSet presAssocID="{93A6C176-66E4-4A4A-AC3D-8463D276D3B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93C2FCC3-264B-4D7D-86ED-D11F062F7449}" type="pres">
      <dgm:prSet presAssocID="{6BE35880-B81A-451C-8B9E-75D0936B7C79}" presName="node" presStyleLbl="node1" presStyleIdx="1" presStyleCnt="4" custScaleX="290470" custRadScaleRad="14630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759C2-1499-4450-90C5-0E88AFE2CA97}" type="pres">
      <dgm:prSet presAssocID="{6BE35880-B81A-451C-8B9E-75D0936B7C79}" presName="spNode" presStyleCnt="0"/>
      <dgm:spPr/>
    </dgm:pt>
    <dgm:pt modelId="{7E888797-A120-4160-84C8-D158FF3EBB3A}" type="pres">
      <dgm:prSet presAssocID="{95213E03-C6A4-48CB-B99F-2B2D9BE6D2C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A6131B2-24CC-41CD-A07E-F63C2492F8F9}" type="pres">
      <dgm:prSet presAssocID="{982A0B85-63A2-49FF-9F2C-6269E60F02DC}" presName="node" presStyleLbl="node1" presStyleIdx="2" presStyleCnt="4" custScaleX="326604" custRadScaleRad="90570" custRadScaleInc="-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3FEA4-254E-488E-95CD-37267199F6E7}" type="pres">
      <dgm:prSet presAssocID="{982A0B85-63A2-49FF-9F2C-6269E60F02DC}" presName="spNode" presStyleCnt="0"/>
      <dgm:spPr/>
    </dgm:pt>
    <dgm:pt modelId="{23AB92E2-BAA7-44EF-AD99-5E5B328C970B}" type="pres">
      <dgm:prSet presAssocID="{E746D5D6-9A65-47A4-A7FA-07CE63591D9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00F22B9-7AAC-4D3E-AF8A-1BF42A34A2A5}" type="pres">
      <dgm:prSet presAssocID="{97C622B2-3FAE-42BD-BE71-36CE7E0B79D7}" presName="node" presStyleLbl="node1" presStyleIdx="3" presStyleCnt="4" custScaleX="288922" custRadScaleRad="12272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84926-B409-47CF-8E33-0E9CE4F055E6}" type="pres">
      <dgm:prSet presAssocID="{97C622B2-3FAE-42BD-BE71-36CE7E0B79D7}" presName="spNode" presStyleCnt="0"/>
      <dgm:spPr/>
    </dgm:pt>
    <dgm:pt modelId="{96E38839-96AE-4C4C-A6D0-B0E8353F931D}" type="pres">
      <dgm:prSet presAssocID="{EAD18F93-5505-4B01-BBAC-53C1EEB9827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FCF82394-79DF-40B8-BE3E-761460561883}" type="presOf" srcId="{982A0B85-63A2-49FF-9F2C-6269E60F02DC}" destId="{0A6131B2-24CC-41CD-A07E-F63C2492F8F9}" srcOrd="0" destOrd="0" presId="urn:microsoft.com/office/officeart/2005/8/layout/cycle5"/>
    <dgm:cxn modelId="{678AB67A-7870-408C-8074-DA5F19ABCB95}" type="presOf" srcId="{EAD18F93-5505-4B01-BBAC-53C1EEB9827C}" destId="{96E38839-96AE-4C4C-A6D0-B0E8353F931D}" srcOrd="0" destOrd="0" presId="urn:microsoft.com/office/officeart/2005/8/layout/cycle5"/>
    <dgm:cxn modelId="{B69B9BA0-917B-47EE-B817-907DAE11F914}" type="presOf" srcId="{E746D5D6-9A65-47A4-A7FA-07CE63591D91}" destId="{23AB92E2-BAA7-44EF-AD99-5E5B328C970B}" srcOrd="0" destOrd="0" presId="urn:microsoft.com/office/officeart/2005/8/layout/cycle5"/>
    <dgm:cxn modelId="{ED21D760-65A3-44D7-867F-EE833E1A209D}" type="presOf" srcId="{95213E03-C6A4-48CB-B99F-2B2D9BE6D2CF}" destId="{7E888797-A120-4160-84C8-D158FF3EBB3A}" srcOrd="0" destOrd="0" presId="urn:microsoft.com/office/officeart/2005/8/layout/cycle5"/>
    <dgm:cxn modelId="{3D8B546D-7D59-48FC-B087-E1A5F478A8AD}" srcId="{C8A67D1F-6245-48B1-84DD-D56D6468A296}" destId="{982A0B85-63A2-49FF-9F2C-6269E60F02DC}" srcOrd="2" destOrd="0" parTransId="{01E2A383-720F-435B-BEAA-2E114E50F77B}" sibTransId="{E746D5D6-9A65-47A4-A7FA-07CE63591D91}"/>
    <dgm:cxn modelId="{8083EE84-7033-4634-8264-1138BCC98E92}" type="presOf" srcId="{6AC82598-10B9-4E1A-94EF-A9B92686C793}" destId="{D45EED0A-DE11-4418-B6C6-ADC1EBCE55C8}" srcOrd="0" destOrd="0" presId="urn:microsoft.com/office/officeart/2005/8/layout/cycle5"/>
    <dgm:cxn modelId="{33012FD7-D3ED-4370-B0E5-E02D3DAA2E1C}" srcId="{C8A67D1F-6245-48B1-84DD-D56D6468A296}" destId="{97C622B2-3FAE-42BD-BE71-36CE7E0B79D7}" srcOrd="3" destOrd="0" parTransId="{7D1E6733-83D8-4C7E-ADFF-2DD2F6D36F98}" sibTransId="{EAD18F93-5505-4B01-BBAC-53C1EEB9827C}"/>
    <dgm:cxn modelId="{2C3DA195-156F-444F-807E-2D75B03EF38D}" type="presOf" srcId="{93A6C176-66E4-4A4A-AC3D-8463D276D3BC}" destId="{620D7BEC-EE27-4A3B-873B-702C18B4D39C}" srcOrd="0" destOrd="0" presId="urn:microsoft.com/office/officeart/2005/8/layout/cycle5"/>
    <dgm:cxn modelId="{FBED5687-837F-43A8-B367-80B553F5B274}" srcId="{C8A67D1F-6245-48B1-84DD-D56D6468A296}" destId="{6AC82598-10B9-4E1A-94EF-A9B92686C793}" srcOrd="0" destOrd="0" parTransId="{8CDF2BD5-7B3D-4D03-9068-A96068400C97}" sibTransId="{93A6C176-66E4-4A4A-AC3D-8463D276D3BC}"/>
    <dgm:cxn modelId="{57E76D0F-400B-4369-AAA7-A8923F702676}" type="presOf" srcId="{97C622B2-3FAE-42BD-BE71-36CE7E0B79D7}" destId="{D00F22B9-7AAC-4D3E-AF8A-1BF42A34A2A5}" srcOrd="0" destOrd="0" presId="urn:microsoft.com/office/officeart/2005/8/layout/cycle5"/>
    <dgm:cxn modelId="{B9F3ABBC-BCA5-4B43-8FB0-ED5E982E6392}" srcId="{C8A67D1F-6245-48B1-84DD-D56D6468A296}" destId="{6BE35880-B81A-451C-8B9E-75D0936B7C79}" srcOrd="1" destOrd="0" parTransId="{A5883FC7-2B28-43C0-B1E6-5F67E71A45FB}" sibTransId="{95213E03-C6A4-48CB-B99F-2B2D9BE6D2CF}"/>
    <dgm:cxn modelId="{19B0AF84-2B10-4041-A230-D8784E66F0AA}" type="presOf" srcId="{C8A67D1F-6245-48B1-84DD-D56D6468A296}" destId="{9AB719A7-70C2-40B6-B48A-6C57380F62BF}" srcOrd="0" destOrd="0" presId="urn:microsoft.com/office/officeart/2005/8/layout/cycle5"/>
    <dgm:cxn modelId="{9420AB66-5F68-4D23-AE05-969569F9E6BE}" type="presOf" srcId="{6BE35880-B81A-451C-8B9E-75D0936B7C79}" destId="{93C2FCC3-264B-4D7D-86ED-D11F062F7449}" srcOrd="0" destOrd="0" presId="urn:microsoft.com/office/officeart/2005/8/layout/cycle5"/>
    <dgm:cxn modelId="{743FA315-DF93-4FD2-8242-FFC30F93A129}" type="presParOf" srcId="{9AB719A7-70C2-40B6-B48A-6C57380F62BF}" destId="{D45EED0A-DE11-4418-B6C6-ADC1EBCE55C8}" srcOrd="0" destOrd="0" presId="urn:microsoft.com/office/officeart/2005/8/layout/cycle5"/>
    <dgm:cxn modelId="{D0001F71-1FAD-4648-9936-0493EB27920D}" type="presParOf" srcId="{9AB719A7-70C2-40B6-B48A-6C57380F62BF}" destId="{3F2BDC15-90FE-402B-B5E6-5C7D598CFCFF}" srcOrd="1" destOrd="0" presId="urn:microsoft.com/office/officeart/2005/8/layout/cycle5"/>
    <dgm:cxn modelId="{A4D85F82-7273-4232-976E-FE86F6BC6A0A}" type="presParOf" srcId="{9AB719A7-70C2-40B6-B48A-6C57380F62BF}" destId="{620D7BEC-EE27-4A3B-873B-702C18B4D39C}" srcOrd="2" destOrd="0" presId="urn:microsoft.com/office/officeart/2005/8/layout/cycle5"/>
    <dgm:cxn modelId="{738BB401-B2DD-4355-A4D4-7C2CC36DC3F8}" type="presParOf" srcId="{9AB719A7-70C2-40B6-B48A-6C57380F62BF}" destId="{93C2FCC3-264B-4D7D-86ED-D11F062F7449}" srcOrd="3" destOrd="0" presId="urn:microsoft.com/office/officeart/2005/8/layout/cycle5"/>
    <dgm:cxn modelId="{9ABBC256-82BF-4B3C-A333-ACB70B90E1F3}" type="presParOf" srcId="{9AB719A7-70C2-40B6-B48A-6C57380F62BF}" destId="{C86759C2-1499-4450-90C5-0E88AFE2CA97}" srcOrd="4" destOrd="0" presId="urn:microsoft.com/office/officeart/2005/8/layout/cycle5"/>
    <dgm:cxn modelId="{99EBB4D9-7DDF-4F66-BDBD-59536B4A4CF4}" type="presParOf" srcId="{9AB719A7-70C2-40B6-B48A-6C57380F62BF}" destId="{7E888797-A120-4160-84C8-D158FF3EBB3A}" srcOrd="5" destOrd="0" presId="urn:microsoft.com/office/officeart/2005/8/layout/cycle5"/>
    <dgm:cxn modelId="{9FF94BF4-4EEC-4ACA-9450-542052804687}" type="presParOf" srcId="{9AB719A7-70C2-40B6-B48A-6C57380F62BF}" destId="{0A6131B2-24CC-41CD-A07E-F63C2492F8F9}" srcOrd="6" destOrd="0" presId="urn:microsoft.com/office/officeart/2005/8/layout/cycle5"/>
    <dgm:cxn modelId="{9643F023-F7BE-4BF2-BCBF-B260AB5CF28D}" type="presParOf" srcId="{9AB719A7-70C2-40B6-B48A-6C57380F62BF}" destId="{E573FEA4-254E-488E-95CD-37267199F6E7}" srcOrd="7" destOrd="0" presId="urn:microsoft.com/office/officeart/2005/8/layout/cycle5"/>
    <dgm:cxn modelId="{D476BE9B-74AD-4EA4-B450-D00B944BB726}" type="presParOf" srcId="{9AB719A7-70C2-40B6-B48A-6C57380F62BF}" destId="{23AB92E2-BAA7-44EF-AD99-5E5B328C970B}" srcOrd="8" destOrd="0" presId="urn:microsoft.com/office/officeart/2005/8/layout/cycle5"/>
    <dgm:cxn modelId="{A5C2AE57-D959-4645-BAE6-5DD32E0DEC2A}" type="presParOf" srcId="{9AB719A7-70C2-40B6-B48A-6C57380F62BF}" destId="{D00F22B9-7AAC-4D3E-AF8A-1BF42A34A2A5}" srcOrd="9" destOrd="0" presId="urn:microsoft.com/office/officeart/2005/8/layout/cycle5"/>
    <dgm:cxn modelId="{4A278624-3C8F-4148-9967-E2D861860D49}" type="presParOf" srcId="{9AB719A7-70C2-40B6-B48A-6C57380F62BF}" destId="{77884926-B409-47CF-8E33-0E9CE4F055E6}" srcOrd="10" destOrd="0" presId="urn:microsoft.com/office/officeart/2005/8/layout/cycle5"/>
    <dgm:cxn modelId="{79896C0C-9510-48AC-9C59-4436792FF507}" type="presParOf" srcId="{9AB719A7-70C2-40B6-B48A-6C57380F62BF}" destId="{96E38839-96AE-4C4C-A6D0-B0E8353F931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EED0A-DE11-4418-B6C6-ADC1EBCE55C8}">
      <dsp:nvSpPr>
        <dsp:cNvPr id="0" name=""/>
        <dsp:cNvSpPr/>
      </dsp:nvSpPr>
      <dsp:spPr>
        <a:xfrm>
          <a:off x="1839376" y="216198"/>
          <a:ext cx="3747217" cy="79942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401" y="255223"/>
        <a:ext cx="3669167" cy="721378"/>
      </dsp:txXfrm>
    </dsp:sp>
    <dsp:sp modelId="{620D7BEC-EE27-4A3B-873B-702C18B4D39C}">
      <dsp:nvSpPr>
        <dsp:cNvPr id="0" name=""/>
        <dsp:cNvSpPr/>
      </dsp:nvSpPr>
      <dsp:spPr>
        <a:xfrm>
          <a:off x="2727152" y="963588"/>
          <a:ext cx="2641862" cy="2641862"/>
        </a:xfrm>
        <a:custGeom>
          <a:avLst/>
          <a:gdLst/>
          <a:ahLst/>
          <a:cxnLst/>
          <a:rect l="0" t="0" r="0" b="0"/>
          <a:pathLst>
            <a:path>
              <a:moveTo>
                <a:pt x="1804870" y="91841"/>
              </a:moveTo>
              <a:arcTo wR="1320931" hR="1320931" stAng="17489487" swAng="978973"/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2FCC3-264B-4D7D-86ED-D11F062F7449}">
      <dsp:nvSpPr>
        <dsp:cNvPr id="0" name=""/>
        <dsp:cNvSpPr/>
      </dsp:nvSpPr>
      <dsp:spPr>
        <a:xfrm>
          <a:off x="3867681" y="1321020"/>
          <a:ext cx="3572462" cy="79942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706" y="1360045"/>
        <a:ext cx="3494412" cy="721378"/>
      </dsp:txXfrm>
    </dsp:sp>
    <dsp:sp modelId="{7E888797-A120-4160-84C8-D158FF3EBB3A}">
      <dsp:nvSpPr>
        <dsp:cNvPr id="0" name=""/>
        <dsp:cNvSpPr/>
      </dsp:nvSpPr>
      <dsp:spPr>
        <a:xfrm>
          <a:off x="2704143" y="-76534"/>
          <a:ext cx="2641862" cy="2641862"/>
        </a:xfrm>
        <a:custGeom>
          <a:avLst/>
          <a:gdLst/>
          <a:ahLst/>
          <a:cxnLst/>
          <a:rect l="0" t="0" r="0" b="0"/>
          <a:pathLst>
            <a:path>
              <a:moveTo>
                <a:pt x="2204034" y="2303269"/>
              </a:moveTo>
              <a:arcTo wR="1320931" hR="1320931" stAng="2882704" swAng="1197152"/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131B2-24CC-41CD-A07E-F63C2492F8F9}">
      <dsp:nvSpPr>
        <dsp:cNvPr id="0" name=""/>
        <dsp:cNvSpPr/>
      </dsp:nvSpPr>
      <dsp:spPr>
        <a:xfrm>
          <a:off x="1729487" y="2517271"/>
          <a:ext cx="4016870" cy="79942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8512" y="2556296"/>
        <a:ext cx="3938820" cy="721378"/>
      </dsp:txXfrm>
    </dsp:sp>
    <dsp:sp modelId="{23AB92E2-BAA7-44EF-AD99-5E5B328C970B}">
      <dsp:nvSpPr>
        <dsp:cNvPr id="0" name=""/>
        <dsp:cNvSpPr/>
      </dsp:nvSpPr>
      <dsp:spPr>
        <a:xfrm>
          <a:off x="2351582" y="-33582"/>
          <a:ext cx="2641862" cy="2641862"/>
        </a:xfrm>
        <a:custGeom>
          <a:avLst/>
          <a:gdLst/>
          <a:ahLst/>
          <a:cxnLst/>
          <a:rect l="0" t="0" r="0" b="0"/>
          <a:pathLst>
            <a:path>
              <a:moveTo>
                <a:pt x="716544" y="2495484"/>
              </a:moveTo>
              <a:arcTo wR="1320931" hR="1320931" stAng="7033731" swAng="1070025"/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F22B9-7AAC-4D3E-AF8A-1BF42A34A2A5}">
      <dsp:nvSpPr>
        <dsp:cNvPr id="0" name=""/>
        <dsp:cNvSpPr/>
      </dsp:nvSpPr>
      <dsp:spPr>
        <a:xfrm>
          <a:off x="323487" y="1321020"/>
          <a:ext cx="3553423" cy="79942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И КОРРЕКЦИЯ МЕРОПРИЯТИЙ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512" y="1360045"/>
        <a:ext cx="3475373" cy="721378"/>
      </dsp:txXfrm>
    </dsp:sp>
    <dsp:sp modelId="{96E38839-96AE-4C4C-A6D0-B0E8353F931D}">
      <dsp:nvSpPr>
        <dsp:cNvPr id="0" name=""/>
        <dsp:cNvSpPr/>
      </dsp:nvSpPr>
      <dsp:spPr>
        <a:xfrm>
          <a:off x="2316401" y="914105"/>
          <a:ext cx="2641862" cy="2641862"/>
        </a:xfrm>
        <a:custGeom>
          <a:avLst/>
          <a:gdLst/>
          <a:ahLst/>
          <a:cxnLst/>
          <a:rect l="0" t="0" r="0" b="0"/>
          <a:pathLst>
            <a:path>
              <a:moveTo>
                <a:pt x="445178" y="332034"/>
              </a:moveTo>
              <a:arcTo wR="1320931" hR="1320931" stAng="13708340" swAng="853799"/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6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4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8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8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1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3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7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5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551A-0A5D-4F7D-8086-4DEBE8066D5F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212C-45E0-480D-8710-4465C1BB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png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4.jpeg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atriya.gnicpm.ru/" TargetMode="External"/><Relationship Id="rId4" Type="http://schemas.openxmlformats.org/officeDocument/2006/relationships/hyperlink" Target="https://gnicpm.ru/public_health/korporativnye-programmy-ukrepleniya-zdorovya-rabotayushhih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triya.gnicp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1353" y="2058432"/>
            <a:ext cx="8969432" cy="2579048"/>
          </a:xfrm>
          <a:prstGeom prst="rect">
            <a:avLst/>
          </a:prstGeom>
        </p:spPr>
        <p:txBody>
          <a:bodyPr wrap="square" lIns="85226" tIns="42613" rIns="85226" bIns="42613">
            <a:spAutoFit/>
          </a:bodyPr>
          <a:lstStyle/>
          <a:p>
            <a:pPr algn="ctr" defTabSz="696681"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СОХРАНЕНИЯ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УЛУЧШЕНИЯ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НАСЕЛЕНИЯ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2830" y="-185738"/>
            <a:ext cx="172181" cy="297013"/>
          </a:xfrm>
          <a:prstGeom prst="rect">
            <a:avLst/>
          </a:prstGeom>
          <a:noFill/>
        </p:spPr>
        <p:txBody>
          <a:bodyPr wrap="none" lIns="85226" tIns="42613" rIns="85226" bIns="42613">
            <a:spAutoFit/>
          </a:bodyPr>
          <a:lstStyle/>
          <a:p>
            <a:pPr lvl="0">
              <a:defRPr/>
            </a:pPr>
            <a:endParaRPr lang="ru-RU" sz="1371"/>
          </a:p>
        </p:txBody>
      </p:sp>
      <p:sp>
        <p:nvSpPr>
          <p:cNvPr id="15" name="Прямоугольник 14"/>
          <p:cNvSpPr/>
          <p:nvPr/>
        </p:nvSpPr>
        <p:spPr>
          <a:xfrm>
            <a:off x="4735049" y="4658032"/>
            <a:ext cx="5977780" cy="426151"/>
          </a:xfrm>
          <a:prstGeom prst="rect">
            <a:avLst/>
          </a:prstGeom>
        </p:spPr>
        <p:txBody>
          <a:bodyPr wrap="square" lIns="85226" tIns="42613" rIns="85226" bIns="42613">
            <a:spAutoFit/>
          </a:bodyPr>
          <a:lstStyle/>
          <a:p>
            <a:pPr algn="r">
              <a:defRPr/>
            </a:pPr>
            <a:r>
              <a:rPr lang="ru-RU" sz="2210" b="1" dirty="0">
                <a:solidFill>
                  <a:schemeClr val="tx2"/>
                </a:solidFill>
                <a:latin typeface="Times New Roman"/>
                <a:cs typeface="Times New Roman"/>
              </a:rPr>
              <a:t>   </a:t>
            </a:r>
            <a:r>
              <a:rPr lang="ru-RU" sz="1829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026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0604" y="5760720"/>
            <a:ext cx="382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6681">
              <a:defRPr/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КАЗАНЬ  202</a:t>
            </a: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kern="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691" y="1466685"/>
            <a:ext cx="873076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Разработка мероприятий и плана их реализации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реализации корпоративных программ можно выделить мероприятия по следующим направлениям: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табака;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алкоголя с вредными последствиями;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на рабочем месте;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 и благополучия.</a:t>
            </a:r>
          </a:p>
        </p:txBody>
      </p:sp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75174" y="289438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987" y="4782920"/>
            <a:ext cx="7622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рабочего плана мероприятий должна предусматривать намеченные для реализации мероприятия в соответствии с выбранными стратегиями, назначение ответственных лиц, определение ресурсов для каждого мероприятия, </a:t>
            </a:r>
            <a:endParaRPr lang="ru-RU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и план оценки.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966" y="1126120"/>
            <a:ext cx="873076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Определение ресурсов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их компетентность, заинтересованность и инициативность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Обучение/инструктаж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обучающих мероприятий при необходимости. Привлечение к обучению по вопросам медицинской профилактики.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средств предприятия по созданию условий, способствующих здоровому образу жизни.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условий для оздоровления работников на рабочем месте.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организационных изменений в соответствии с планом мероприятий.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 инновационных изменений при их необходимости.</a:t>
            </a:r>
          </a:p>
        </p:txBody>
      </p:sp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3015063" y="358131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8145" y="1487043"/>
            <a:ext cx="7692470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Разработка индикаторов процесса и результата, критериев их оценки с определением механизма мониторинга и сроков, периодичности оценки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 необходимо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результатов самого процесса, мониторинга и вмешательства в процесс в случае необходимости и для создания сбалансированной системы показателей, которая, в свою очередь, является системой стратегического управления здоровьем сотрудников.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простыми, понятными и достижимыми.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целевые показатели результатов с первого года внедрения корпоративной программы для регулирования процесса, но их изменение можно ожидать не ранее чем через 2-3 года.</a:t>
            </a:r>
          </a:p>
        </p:txBody>
      </p:sp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674241" y="712419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2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674241" y="712419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0002" y="1939078"/>
            <a:ext cx="7426484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эффективности корпоративной программы формируются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направлениям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работников предприятия;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здоровом образе жизни и факторах риска НИЗ;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НИЗ и социально-значимых заболеваний;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характеризующие условия труда на предприятии.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6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15805" y="292524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620" y="1302654"/>
            <a:ext cx="85320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индикативные показатели процесса внедрения корпоративной программы: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</a:t>
            </a:r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сотрудников корпоративной программой (100%).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 о здоровом образе жизни (% от общего количества сотрудников).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ведению здорового образа жизни (% от общего количества сотрудников).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лояльности и удовлетворенности сотрудников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Среднесрочные</a:t>
            </a:r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факторами риска, увеличение приверженности к здоровому образу жизни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нетрудоспособности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медицинское обслуживание/ДМС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</a:t>
            </a:r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на инвалидность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(сопоставление инвестиций в программу с экономическим эффектом за счет сокращения временной нетрудоспособности и др.)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65681" y="292524"/>
            <a:ext cx="6267536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РЕАЛИЗАЦИЯ МЕРОПРИЯТИЙ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774" y="1053271"/>
            <a:ext cx="983395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потребления  табака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мест, мест общего пользования в помещениях и территории знаками, запрещающими курение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для курения вне территории предприятия.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общего пользования (туалеты, лестницы, коридоры) детекторами дыма для осуществления контроля над соблюдением запрета курения на предприятии.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и мест общего пользования, территории предприятия информационными материалами о вреде курения.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и мест общего пользования «здоровыми альтернативами» вместо перекуров.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стартового мероприятия, ознаменовавшего начало реализации программы, акций и кампаний, посвященных реализации программы. Организация конкурсов, соревнований между сотрудниками или подразделениями.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курящих сотрудников, предоставление краткого совета по отказу от курения.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по оказанию помощи курящим сотрудникам в отказе от курения.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и групповой поддержки по мобильным приложениям, мессенджерам и чатам.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(субсидирование) медикаментозной терапии по лечению табачной зависимости.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пакет ДМС оказание помощи по отказу от курения и лечению табачной зависимости.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штрафов и поощрений.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65168" y="2634948"/>
            <a:ext cx="726832" cy="38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73993" y="292524"/>
            <a:ext cx="6267536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РЕАЛИЗАЦИЯ МЕРОПРИЯТИЙ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61282" r="50044" b="8462"/>
          <a:stretch/>
        </p:blipFill>
        <p:spPr>
          <a:xfrm>
            <a:off x="9117411" y="2290295"/>
            <a:ext cx="2875084" cy="2074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0326" y="1629295"/>
            <a:ext cx="877658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алкоголя с вредными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сотрудников на злоупотребление алкоголя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 помощи по вопросам, связанным с риском пагубного употребления алкоголя.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по повышению осведомленности в отношении алкоголя.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безалкогольных корпоративных мероприятий.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физической активности и тренированности работников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командно-спортивных мероприятий.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утренней зарядки, производственной гимнастики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-брейков в течении рабочего дня.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«Недели физической активности».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приложений по популяризации физической активности.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57368" y="354972"/>
            <a:ext cx="6267536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РЕАЛИЗАЦИЯ МЕРОПРИЯТИЙ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61282" r="50044" b="8462"/>
          <a:stretch/>
        </p:blipFill>
        <p:spPr>
          <a:xfrm>
            <a:off x="9100785" y="2482384"/>
            <a:ext cx="2875084" cy="20749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317" y="1185703"/>
            <a:ext cx="87034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на рабочем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сотрудников питьевой водой.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 рабочее время.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выбора продуктов и блюд для здорового питания на всех площадках и мероприятиях компании.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меню информационной маркировки «Здоровое питание» на блюда и напитки.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территории предприятия продажи продуктов с высоким содержанием соли, сахара и насыщенных жиров.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 компании и работников предприятия общественного питания, расположенного на территории компании, основам рациона здорового питания. Организация школы здоровья очного и дистанционного формата по рациональному питанию и профилактике избыточного веса.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между сотрудниками или подразделениями предприятия конкурсов рецептов блюд для здорового питания.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тематических дней и акций, направленных на популяризацию здорового питания в коллективе.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анкетирования на пищевые привычки сотрудников предприятия и их оценка на соответствие рациону здорового питания.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782306" y="292524"/>
            <a:ext cx="6267536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РЕАЛИЗАЦИЯ МЕРОПРИЯТИЙ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61282" r="50044" b="8462"/>
          <a:stretch/>
        </p:blipFill>
        <p:spPr>
          <a:xfrm>
            <a:off x="8769651" y="2319125"/>
            <a:ext cx="2875084" cy="20749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65168" y="2634948"/>
            <a:ext cx="726832" cy="38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1611326"/>
            <a:ext cx="74032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психологического здоровья и благополучия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встреч с руководством предприятия для обсуждения вопросов и проблем создания благоприятной психоэмоциональной среды.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руководителей практике психоэмоциональной разгрузки на рабочем месте.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сотрудников навыков управления психоэмоциональным состоянием.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Дня/Недели/Месяца психоэмоционального здоровья.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телефонной линии психологической поддержки работников.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комнаты психоэмоциональной разгрузки.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1929030" y="292524"/>
            <a:ext cx="8528538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  МОНИТОРИНГ   И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   ЭФФЕКТИВНОСТИ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5168" y="2634948"/>
            <a:ext cx="726832" cy="38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6457" y="1604857"/>
            <a:ext cx="83611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программы проводится согласно имеющемуся утвержденному плану мероприятий специалистом отдела управления персоналом (отдела кадров), являющегося членом рабочей группы, сведения о результатах мониторинга предоставляются руководителю рабочей группы.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оцениваются ежемесячно.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эффективности может оценивать и анализировать руководитель рабочей группы с вынесением результатов на обсуждение и принятие мер по их коррекции на совещания рабочей группы по внедрению корпоративной программы не реже, чем раз в шесть месяцев.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принятые по результатам внедрения программы доносятся до сотрудников путем размещения информации на стендах, в корпоративных печатных изданиях и информационных сетях.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стимуляции и мотивирования сотрудников к ведению здорового образа жизни желательно учредить звание на лучшего лидера и лучшее подразделение (команду) по внедрению корпоративной программы.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9" t="64488" r="6453" b="7948"/>
          <a:stretch/>
        </p:blipFill>
        <p:spPr>
          <a:xfrm>
            <a:off x="9376589" y="2237374"/>
            <a:ext cx="2722723" cy="26133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999" y="2967644"/>
            <a:ext cx="5835534" cy="2758469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работников»</a:t>
            </a:r>
          </a:p>
        </p:txBody>
      </p:sp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46" y="1612669"/>
            <a:ext cx="4835553" cy="47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533" y="1367206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программа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0" name="Picture 2" descr="F:\Без названия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419350" y="161723"/>
            <a:ext cx="7663988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  УЛУЧШЕНИЕ   И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   МЕРОПРИЯТИЙ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5168" y="2634948"/>
            <a:ext cx="726832" cy="38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184" y="1521199"/>
            <a:ext cx="6101689" cy="408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 коррекция мероприятий является непрерывным процессом при условии отлаженной системы мониторинга и управления.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позволяет оценить уже краткосрочные результаты с точки зрения менеджмента и сотрудников.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позволяет постоянно корректировать корпоративную программу с учетом достигнутых результатов.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 t="33205" r="7992" b="34231"/>
          <a:stretch/>
        </p:blipFill>
        <p:spPr>
          <a:xfrm>
            <a:off x="7583921" y="1971104"/>
            <a:ext cx="3881247" cy="2544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55" b="54485"/>
          <a:stretch>
            <a:fillRect/>
          </a:stretch>
        </p:blipFill>
        <p:spPr>
          <a:xfrm>
            <a:off x="1489149" y="1043961"/>
            <a:ext cx="1679575" cy="1476375"/>
          </a:xfrm>
        </p:spPr>
      </p:pic>
      <p:sp>
        <p:nvSpPr>
          <p:cNvPr id="4" name="Прямоугольник 3"/>
          <p:cNvSpPr/>
          <p:nvPr/>
        </p:nvSpPr>
        <p:spPr>
          <a:xfrm>
            <a:off x="2419350" y="222250"/>
            <a:ext cx="652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И ЭФФЕКТИВНОЙ РЕАЛИЗАЦИИ КОРПОРАТИВНОЙ ПРОГРАММЫ УКРЕПЛЕНИЯ ЗДОРОВЬЯ РАБОТАЮЩИХ НЕОБХОДИМО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7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r="43152" b="54472"/>
          <a:stretch>
            <a:fillRect/>
          </a:stretch>
        </p:blipFill>
        <p:spPr bwMode="auto">
          <a:xfrm rot="281040">
            <a:off x="4493602" y="3677652"/>
            <a:ext cx="1679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1" t="4964" r="1308" b="40791"/>
          <a:stretch>
            <a:fillRect/>
          </a:stretch>
        </p:blipFill>
        <p:spPr bwMode="auto">
          <a:xfrm>
            <a:off x="9805930" y="1814950"/>
            <a:ext cx="14446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9774" y="2479675"/>
            <a:ext cx="2502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4640" y="2377535"/>
            <a:ext cx="3486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работодателя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4300" y="2427069"/>
            <a:ext cx="285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инфраструктуры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2560" y="3641369"/>
            <a:ext cx="2782253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 здоровья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7003" y="5275281"/>
            <a:ext cx="2816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утвердить программу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9794" y="5229648"/>
            <a:ext cx="2952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программы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1" name="Рисунок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4" t="50827" r="23730" b="3307"/>
          <a:stretch>
            <a:fillRect/>
          </a:stretch>
        </p:blipFill>
        <p:spPr bwMode="auto">
          <a:xfrm>
            <a:off x="4626080" y="1023748"/>
            <a:ext cx="16049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75008" r="36311" b="1312"/>
          <a:stretch>
            <a:fillRect/>
          </a:stretch>
        </p:blipFill>
        <p:spPr bwMode="auto">
          <a:xfrm>
            <a:off x="7307031" y="1113653"/>
            <a:ext cx="169545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5" t="53203" r="15318" b="2762"/>
          <a:stretch>
            <a:fillRect/>
          </a:stretch>
        </p:blipFill>
        <p:spPr bwMode="auto">
          <a:xfrm>
            <a:off x="7307031" y="3740900"/>
            <a:ext cx="16779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Рисунок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73450" r="41815" b="2933"/>
          <a:stretch>
            <a:fillRect/>
          </a:stretch>
        </p:blipFill>
        <p:spPr bwMode="auto">
          <a:xfrm>
            <a:off x="1352450" y="3757613"/>
            <a:ext cx="16351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0" y="6057188"/>
            <a:ext cx="1205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 СОГЛАШЕНИЕ НЕ НАЛАГАЕТ НА ПОДПИСАВШИЕ ЕГО СТОРОНЫ ФИНАНСОВЫХ ОБЯЗАТЕЛЬСТВ.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507" y="5219642"/>
            <a:ext cx="30253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мониторинг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мероприятий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23" name="Picture 2" descr="F:\Без названия (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25" name="Рисунок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819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2" y="4708403"/>
            <a:ext cx="2359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2" y="2353733"/>
            <a:ext cx="5765801" cy="331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124" y="379413"/>
            <a:ext cx="112537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БЛАГОСОСТОЯНИЕ  </a:t>
            </a:r>
            <a:r>
              <a:rPr lang="ru-RU" sz="3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ЗАВИСИТ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3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36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</a:t>
            </a:r>
            <a:r>
              <a:rPr lang="ru-RU" sz="3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Maria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Neira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Director,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Здравоохранения и Окружающей среды,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здравоохранения»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133" y="5664008"/>
            <a:ext cx="6240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корпоративных практик</a:t>
            </a:r>
          </a:p>
          <a:p>
            <a:r>
              <a:rPr lang="en-US" dirty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gnicpm.ru/public_health/korporativnye-programmy-ukrepleniya-zdorovya-rabotayushhih.html</a:t>
            </a:r>
            <a:r>
              <a:rPr lang="ru-RU" dirty="0" smtClean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7794" y="5664008"/>
            <a:ext cx="445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Атрия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методического сопровождения</a:t>
            </a:r>
          </a:p>
          <a:p>
            <a:r>
              <a:rPr lang="en-US" dirty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https://atriya.gnicpm.ru</a:t>
            </a:r>
            <a:r>
              <a:rPr lang="en-US" dirty="0" smtClean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dirty="0" smtClean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:\Без названия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25" y="4708403"/>
            <a:ext cx="1330740" cy="9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5507" y="3385674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6815" y="3033347"/>
            <a:ext cx="10243039" cy="33836"/>
          </a:xfrm>
          <a:prstGeom prst="line">
            <a:avLst/>
          </a:prstGeom>
          <a:ln w="76200">
            <a:solidFill>
              <a:srgbClr val="3BB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708031" y="1652955"/>
            <a:ext cx="6972299" cy="1116622"/>
            <a:chOff x="5959324" y="389226"/>
            <a:chExt cx="4601165" cy="69782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3657" y="389226"/>
              <a:ext cx="2206832" cy="697823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9324" y="451494"/>
              <a:ext cx="2394332" cy="54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2" y="4567578"/>
            <a:ext cx="2089892" cy="19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User\Downloads\IMG_386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34578" r="18433" b="36757"/>
          <a:stretch/>
        </p:blipFill>
        <p:spPr bwMode="auto">
          <a:xfrm>
            <a:off x="4946239" y="4567578"/>
            <a:ext cx="2267807" cy="2123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59" y="4724114"/>
            <a:ext cx="1924173" cy="18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13918" b="19084"/>
          <a:stretch>
            <a:fillRect/>
          </a:stretch>
        </p:blipFill>
        <p:spPr>
          <a:xfrm>
            <a:off x="980902" y="1448415"/>
            <a:ext cx="3948545" cy="4408304"/>
          </a:xfrm>
        </p:spPr>
      </p:pic>
      <p:sp>
        <p:nvSpPr>
          <p:cNvPr id="12" name="Прямоугольник 11"/>
          <p:cNvSpPr/>
          <p:nvPr/>
        </p:nvSpPr>
        <p:spPr>
          <a:xfrm>
            <a:off x="5441637" y="1535298"/>
            <a:ext cx="54895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ЗДОРОВЬЕ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компонентов корпоративной культуры, обеспечивающий поддержание высокого  имиджа организации.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внедренная работодателем программа, включающая комплекс организационных, профилактических, оздоровительных, социально-экономических и иных   мероприятий,   направленных   на   сохранение   и   укрепление здоровья работающих, повышения их работоспособности и качества жизни путем формирования у работников  здорового образа жизни и поведения, уменьшающего риски их профессиональному здоровью.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6" name="Picture 2" descr="F:\Без названия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r="14113" b="6453"/>
          <a:stretch>
            <a:fillRect/>
          </a:stretch>
        </p:blipFill>
        <p:spPr bwMode="auto">
          <a:xfrm>
            <a:off x="8000117" y="1705702"/>
            <a:ext cx="4191883" cy="413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550" y="1225550"/>
            <a:ext cx="8300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здоровье, повысить качество жизни.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 заболевания на ранней  стадии.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влияние факторов, способных вызвать эмоциональный и  психический стресс.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благосостояние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дней нетрудоспособности.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вовлеченности и удовлетворенности работой.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условия труда.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вредных привычек.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информированность о  принципах здорового  образа жизни.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571" y="287477"/>
            <a:ext cx="6508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</a:t>
            </a:r>
            <a:r>
              <a:rPr lang="ru-RU" sz="20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   НА </a:t>
            </a:r>
            <a:r>
              <a:rPr lang="ru-RU" sz="20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</a:t>
            </a:r>
            <a:r>
              <a:rPr lang="ru-RU" sz="20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ПОМОГАЕТ</a:t>
            </a:r>
            <a:r>
              <a:rPr lang="ru-RU" sz="20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551" y="3779838"/>
            <a:ext cx="8441690" cy="255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РАБОТОДАТЕЛЮ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расходы,  связанные с днями  нетрудоспособности работников.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уровень  заболеваемости.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производительность  труда.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количество несчастных случаев, аварий, инцидентов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сокращения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алкоголя и табака.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здоровый психологический климат в  коллективе.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имидж работодателя, как заботящегося о здоровье работников.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Продлить профессиональное долголетие работников.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вышеперечисленного, повысить экономическую эффективность учреждения.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9" name="Picture 2" descr="F:\Без названия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53"/>
          <a:stretch>
            <a:fillRect/>
          </a:stretch>
        </p:blipFill>
        <p:spPr>
          <a:xfrm>
            <a:off x="7813905" y="1473208"/>
            <a:ext cx="4039984" cy="4472248"/>
          </a:xfrm>
        </p:spPr>
      </p:pic>
      <p:sp>
        <p:nvSpPr>
          <p:cNvPr id="6148" name="Заголовок 1"/>
          <p:cNvSpPr txBox="1">
            <a:spLocks noChangeArrowheads="1"/>
          </p:cNvSpPr>
          <p:nvPr/>
        </p:nvSpPr>
        <p:spPr bwMode="auto">
          <a:xfrm>
            <a:off x="2747137" y="375503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 ЧЕГО   НАЧАТЬ?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685" y="1600670"/>
            <a:ext cx="69078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предприятия инициирует создание постоянно действующей рабочей группы по укреплению здоровья на рабочем месте с определением ее персонального состава и функциональных задач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на штатной или функциональной основе формируется в зависимости от условий предприятия.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 назначается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 (руководителем)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координатором всех направлений ее деятельности, взаимодействуя с руководством в плановом и оперативном порядке.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340" y="5068300"/>
            <a:ext cx="772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является органом управления корпоративной программой, а ее деятельность регламентируется </a:t>
            </a:r>
            <a:endParaRPr lang="ru-RU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рабочей группе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53"/>
          <a:stretch>
            <a:fillRect/>
          </a:stretch>
        </p:blipFill>
        <p:spPr>
          <a:xfrm>
            <a:off x="7610502" y="1395157"/>
            <a:ext cx="4243387" cy="4901792"/>
          </a:xfrm>
        </p:spPr>
      </p:pic>
      <p:sp>
        <p:nvSpPr>
          <p:cNvPr id="6148" name="Заголовок 1"/>
          <p:cNvSpPr txBox="1">
            <a:spLocks noChangeArrowheads="1"/>
          </p:cNvSpPr>
          <p:nvPr/>
        </p:nvSpPr>
        <p:spPr bwMode="auto">
          <a:xfrm>
            <a:off x="2730512" y="426871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5840" y="1537855"/>
            <a:ext cx="63675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должна включать представителей по возможности основных сторон, заинтересованных в программах укрепления здоровья работающих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управления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 (кадровой службы);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охраны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безопасности труда;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специалистов-консультантов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из других учреждений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28" y="4785977"/>
            <a:ext cx="770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может состоять из основного состава и иметь 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программы, </a:t>
            </a:r>
            <a:endParaRPr lang="ru-RU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привлекаются к работе при 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 txBox="1">
            <a:spLocks noChangeArrowheads="1"/>
          </p:cNvSpPr>
          <p:nvPr/>
        </p:nvSpPr>
        <p:spPr bwMode="auto">
          <a:xfrm>
            <a:off x="2419350" y="469353"/>
            <a:ext cx="7567008" cy="51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КОРПОРАТИВНЫХ ПРОГРАММ УКРЕПЛЕНИЯ ЗДОРОВЬЯ РАБОТАЮЩИХ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412" y="1729023"/>
            <a:ext cx="7352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реализация, мониторинг и оценка корпоративных программ укрепления здоровья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процесс взаимно необходимых и взаимосвязанных действий на основе программного подхода и комплекса мер по управлению охраной здоровья и безопасностью труда, который включает: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"/>
          <a:stretch/>
        </p:blipFill>
        <p:spPr>
          <a:xfrm>
            <a:off x="8099386" y="1902245"/>
            <a:ext cx="3754503" cy="359123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37111614"/>
              </p:ext>
            </p:extLst>
          </p:nvPr>
        </p:nvGraphicFramePr>
        <p:xfrm>
          <a:off x="403411" y="3142211"/>
          <a:ext cx="7452116" cy="344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 txBox="1">
            <a:spLocks noChangeArrowheads="1"/>
          </p:cNvSpPr>
          <p:nvPr/>
        </p:nvSpPr>
        <p:spPr bwMode="auto">
          <a:xfrm>
            <a:off x="2757368" y="292524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6485" y="1817046"/>
            <a:ext cx="683306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действенной программы, которая подходит конкретному предприятию, на этапе планирования необходимо: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Проанализировать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и выбрать приоритеты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мероприятия и план их реализации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ресурсы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индикаторы процесса и результата, критерии их оценки с определением механизма мониторинга и сроков, периодичности оценки.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154650" y="1632994"/>
            <a:ext cx="2699239" cy="4152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3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6744304"/>
            <a:ext cx="11465169" cy="1136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26" tIns="42613" rIns="85226" bIns="42613" rtlCol="0" anchor="ctr"/>
          <a:lstStyle/>
          <a:p>
            <a:pPr algn="ctr"/>
            <a:endParaRPr lang="ru-RU" sz="1371"/>
          </a:p>
        </p:txBody>
      </p:sp>
      <p:pic>
        <p:nvPicPr>
          <p:cNvPr id="11" name="Picture 2" descr="F: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35" y="6365393"/>
            <a:ext cx="418309" cy="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913" y="1439608"/>
            <a:ext cx="8730762" cy="489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Анализ ситуации и выбор приоритетов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планирования и разработки корпоративных программ укрепления здоровья на рабочем месте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кадров и бухгалтерии (половозрастная структура работников, специальности, занятость, временная утрата нетрудоспособности по заболеваниям и травмам);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 и профилактических медицинских осмотров (заключения медицинской комиссии по результатам профилактических медицинских осмотров);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труда (результаты оценки условий труда рабочих мест, профессиональные вредности, факторы трудового процесса);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(анкетирование) администрации и работников; 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Выборочные скрининговые обследования работников.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цифровую платформу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</a:t>
            </a:r>
          </a:p>
          <a:p>
            <a:r>
              <a:rPr lang="en-US" dirty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https://atriya.gnicpm.ru/</a:t>
            </a:r>
            <a:r>
              <a:rPr lang="ru-RU" dirty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2674241" y="526397"/>
            <a:ext cx="5662245" cy="5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459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ПЛАНИРОВАНИЕ </a:t>
            </a:r>
            <a:endParaRPr lang="ru-RU" altLang="ru-RU" sz="2400" b="1" dirty="0">
              <a:solidFill>
                <a:srgbClr val="459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769" r="61453" b="42949"/>
          <a:stretch/>
        </p:blipFill>
        <p:spPr>
          <a:xfrm>
            <a:off x="9210675" y="1368909"/>
            <a:ext cx="2699239" cy="415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9798" y="97666"/>
            <a:ext cx="1330740" cy="955605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155575"/>
            <a:ext cx="220294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1755</Words>
  <Application>Microsoft Office PowerPoint</Application>
  <PresentationFormat>Широкоэкранный</PresentationFormat>
  <Paragraphs>205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«Укрепление здоровья работников»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2024-06-13T11:39:51Z</dcterms:created>
  <dcterms:modified xsi:type="dcterms:W3CDTF">2025-09-10T06:25:25Z</dcterms:modified>
</cp:coreProperties>
</file>