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2" r:id="rId4"/>
    <p:sldId id="256" r:id="rId5"/>
    <p:sldId id="258" r:id="rId6"/>
    <p:sldId id="263" r:id="rId7"/>
    <p:sldId id="260" r:id="rId8"/>
    <p:sldId id="261" r:id="rId9"/>
    <p:sldId id="267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7FF"/>
    <a:srgbClr val="898C8C"/>
    <a:srgbClr val="ACA39F"/>
    <a:srgbClr val="2B47FF"/>
    <a:srgbClr val="5F858F"/>
    <a:srgbClr val="384458"/>
    <a:srgbClr val="0070C0"/>
    <a:srgbClr val="182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605A-2BF5-4409-B5D6-673D885E374B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2E9-1D91-47D9-B906-69F66FE4C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007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605A-2BF5-4409-B5D6-673D885E374B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2E9-1D91-47D9-B906-69F66FE4C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22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605A-2BF5-4409-B5D6-673D885E374B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2E9-1D91-47D9-B906-69F66FE4C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46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605A-2BF5-4409-B5D6-673D885E374B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2E9-1D91-47D9-B906-69F66FE4C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632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605A-2BF5-4409-B5D6-673D885E374B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2E9-1D91-47D9-B906-69F66FE4C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993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605A-2BF5-4409-B5D6-673D885E374B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2E9-1D91-47D9-B906-69F66FE4C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86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605A-2BF5-4409-B5D6-673D885E374B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2E9-1D91-47D9-B906-69F66FE4C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130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605A-2BF5-4409-B5D6-673D885E374B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2E9-1D91-47D9-B906-69F66FE4C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11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605A-2BF5-4409-B5D6-673D885E374B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2E9-1D91-47D9-B906-69F66FE4C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273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605A-2BF5-4409-B5D6-673D885E374B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2E9-1D91-47D9-B906-69F66FE4C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348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605A-2BF5-4409-B5D6-673D885E374B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2E9-1D91-47D9-B906-69F66FE4C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7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E605A-2BF5-4409-B5D6-673D885E374B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F42E9-1D91-47D9-B906-69F66FE4C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35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8.svg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2.png"/><Relationship Id="rId27" Type="http://schemas.openxmlformats.org/officeDocument/2006/relationships/hyperlink" Target="http://www.pochta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cid:image001.png@01D64AE5.4ECFDD6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tpravka.pochta.ru/" TargetMode="External"/><Relationship Id="rId2" Type="http://schemas.openxmlformats.org/officeDocument/2006/relationships/hyperlink" Target="http://www.pochta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" t="408" b="-1"/>
          <a:stretch/>
        </p:blipFill>
        <p:spPr>
          <a:xfrm flipH="1">
            <a:off x="9448798" y="-59416"/>
            <a:ext cx="2743197" cy="2118359"/>
          </a:xfrm>
          <a:prstGeom prst="rect">
            <a:avLst/>
          </a:prstGeom>
        </p:spPr>
      </p:pic>
      <p:pic>
        <p:nvPicPr>
          <p:cNvPr id="4" name="Picture 12">
            <a:extLst>
              <a:ext uri="{FF2B5EF4-FFF2-40B4-BE49-F238E27FC236}">
                <a16:creationId xmlns="" xmlns:a16="http://schemas.microsoft.com/office/drawing/2014/main" id="{7AC81546-73C9-4A34-9DC3-52E53ED122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8382" b="-1"/>
          <a:stretch/>
        </p:blipFill>
        <p:spPr>
          <a:xfrm>
            <a:off x="8832021" y="3805188"/>
            <a:ext cx="3359974" cy="494583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-5" y="2058943"/>
            <a:ext cx="12192000" cy="2753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Развитие цифровых и дистанционных услуг Почты </a:t>
            </a:r>
            <a:r>
              <a:rPr lang="ru-RU" dirty="0" smtClean="0"/>
              <a:t>России</a:t>
            </a:r>
            <a:endParaRPr lang="en-US" dirty="0" smtClean="0"/>
          </a:p>
          <a:p>
            <a:endParaRPr lang="ru-RU" dirty="0"/>
          </a:p>
          <a:p>
            <a:pPr lvl="0"/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5540" y="0"/>
            <a:ext cx="752856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000" kern="150" dirty="0">
                <a:ea typeface="SimSun"/>
                <a:cs typeface="Times New Roman"/>
              </a:rPr>
              <a:t> </a:t>
            </a:r>
            <a:r>
              <a:rPr lang="ru-RU" sz="1400" kern="150" dirty="0" smtClean="0"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УФПС «Татарстан почтасы» АО «Почта России»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5" y="-1"/>
            <a:ext cx="2415540" cy="205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24397" y="4936585"/>
            <a:ext cx="7467598" cy="170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</a:t>
            </a:r>
            <a:endParaRPr lang="ru-RU" sz="1400" b="1" kern="0" dirty="0" smtClean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филиала</a:t>
            </a: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Кузнецова Р.В.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/>
            </a:r>
            <a:b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</a:b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57488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A picture containing light, drawing&#10;&#10;Description automatically generated">
            <a:extLst>
              <a:ext uri="{FF2B5EF4-FFF2-40B4-BE49-F238E27FC236}">
                <a16:creationId xmlns="" xmlns:a16="http://schemas.microsoft.com/office/drawing/2014/main" id="{3F010E50-BB49-4EB3-86B9-0B528CE5C9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124" y="0"/>
            <a:ext cx="2184875" cy="8346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9066" y="1238219"/>
            <a:ext cx="99726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2B4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Старт проекта – 2019 г.</a:t>
            </a:r>
          </a:p>
          <a:p>
            <a:endParaRPr lang="ru-RU" sz="1600" dirty="0" smtClean="0">
              <a:solidFill>
                <a:srgbClr val="2B47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2B4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Цель </a:t>
            </a:r>
            <a:r>
              <a:rPr lang="ru-RU" sz="1600" dirty="0">
                <a:solidFill>
                  <a:srgbClr val="2B4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на 2021 – </a:t>
            </a:r>
            <a:r>
              <a:rPr lang="ru-RU" sz="1600" dirty="0" smtClean="0">
                <a:solidFill>
                  <a:srgbClr val="2B4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охват 34% населения. Это - клиентская </a:t>
            </a:r>
            <a:r>
              <a:rPr lang="ru-RU" sz="1600" dirty="0">
                <a:solidFill>
                  <a:srgbClr val="2B4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база </a:t>
            </a:r>
            <a:r>
              <a:rPr lang="ru-RU" sz="1600" dirty="0" smtClean="0">
                <a:solidFill>
                  <a:srgbClr val="2B4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по России 50 млн , </a:t>
            </a:r>
          </a:p>
          <a:p>
            <a:r>
              <a:rPr lang="ru-RU" sz="1600" dirty="0" smtClean="0">
                <a:solidFill>
                  <a:srgbClr val="2B4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по Республике Татарстан -  1,1 млн</a:t>
            </a:r>
            <a:r>
              <a:rPr lang="ru-RU" sz="1600" dirty="0">
                <a:solidFill>
                  <a:srgbClr val="2B4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rgbClr val="2B4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человек. На 20 июня 2021 года -  990 тысяч.</a:t>
            </a:r>
            <a:endParaRPr lang="ru-RU" sz="1600" dirty="0">
              <a:solidFill>
                <a:srgbClr val="2B47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2B47FF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Преимущества сервиса ПЭП:</a:t>
            </a:r>
          </a:p>
          <a:p>
            <a:endParaRPr lang="ru-RU" sz="1600" dirty="0">
              <a:solidFill>
                <a:srgbClr val="2B47FF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• </a:t>
            </a:r>
            <a:r>
              <a:rPr lang="ru-RU" sz="1600" dirty="0" smtClean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Повышение </a:t>
            </a:r>
            <a:r>
              <a:rPr lang="ru-RU" sz="1600" dirty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качества обслуживания и рост удовлетворенности </a:t>
            </a:r>
            <a:r>
              <a:rPr lang="ru-RU" sz="1600" dirty="0" smtClean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клиентов</a:t>
            </a:r>
          </a:p>
          <a:p>
            <a:endParaRPr lang="ru-RU" sz="1600" dirty="0">
              <a:solidFill>
                <a:srgbClr val="2B47FF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• </a:t>
            </a:r>
            <a:r>
              <a:rPr lang="ru-RU" sz="1600" dirty="0" smtClean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Знание своей целевой аудитории и концентрация действий по продвижению именно на ней</a:t>
            </a:r>
          </a:p>
          <a:p>
            <a:endParaRPr lang="ru-RU" sz="1600" dirty="0" smtClean="0">
              <a:solidFill>
                <a:srgbClr val="2B47FF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• Анализ поведения и предпочтения текущих клиентов для запуска новых продуктов и услуг</a:t>
            </a:r>
          </a:p>
          <a:p>
            <a:endParaRPr lang="ru-RU" sz="1600" dirty="0">
              <a:solidFill>
                <a:srgbClr val="2B47FF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• Привлечение новых клиентов, в </a:t>
            </a:r>
            <a:r>
              <a:rPr lang="ru-RU" sz="1600" dirty="0" err="1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т.ч</a:t>
            </a:r>
            <a:r>
              <a:rPr lang="ru-RU" sz="1600" dirty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. на основании рекомендаций </a:t>
            </a:r>
            <a:r>
              <a:rPr lang="ru-RU" sz="1600" dirty="0" smtClean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существующих</a:t>
            </a:r>
          </a:p>
          <a:p>
            <a:endParaRPr lang="ru-RU" sz="1600" dirty="0">
              <a:solidFill>
                <a:srgbClr val="2B47FF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• </a:t>
            </a:r>
            <a:r>
              <a:rPr lang="ru-RU" sz="1600" dirty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Обслуживание клиентов по ряду продуктов в </a:t>
            </a:r>
            <a:r>
              <a:rPr lang="ru-RU" sz="1600" dirty="0" smtClean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любом ОПС</a:t>
            </a:r>
          </a:p>
          <a:p>
            <a:endParaRPr lang="ru-RU" sz="1600" dirty="0" smtClean="0">
              <a:solidFill>
                <a:srgbClr val="2B47FF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• </a:t>
            </a:r>
            <a:r>
              <a:rPr lang="ru-RU" sz="1600" dirty="0" smtClean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Обслуживание </a:t>
            </a:r>
            <a:r>
              <a:rPr lang="ru-RU" sz="1600" dirty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клиентов без заполнения бумажных извещений и предъявления </a:t>
            </a:r>
            <a:r>
              <a:rPr lang="ru-RU" sz="1600" dirty="0" smtClean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паспорта</a:t>
            </a:r>
            <a:endParaRPr lang="ru-RU" sz="1600" dirty="0">
              <a:solidFill>
                <a:srgbClr val="2B47FF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5" y="70886"/>
            <a:ext cx="10715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Сервис «Простая </a:t>
            </a:r>
            <a:r>
              <a:rPr lang="ru-RU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электронная подпись </a:t>
            </a:r>
            <a:r>
              <a:rPr lang="ru-RU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(ПЭП)»</a:t>
            </a:r>
          </a:p>
        </p:txBody>
      </p:sp>
      <p:pic>
        <p:nvPicPr>
          <p:cNvPr id="6" name="Picture 12">
            <a:extLst>
              <a:ext uri="{FF2B5EF4-FFF2-40B4-BE49-F238E27FC236}">
                <a16:creationId xmlns="" xmlns:a16="http://schemas.microsoft.com/office/drawing/2014/main" id="{F5AB5A06-8626-4FAB-A9D0-9E774C0D68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8382" b="-1"/>
          <a:stretch/>
        </p:blipFill>
        <p:spPr>
          <a:xfrm>
            <a:off x="389066" y="6345093"/>
            <a:ext cx="1290509" cy="1899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932" y="833107"/>
            <a:ext cx="2722417" cy="286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28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857" y="121566"/>
            <a:ext cx="10194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Сервис «Электронные </a:t>
            </a:r>
            <a:r>
              <a:rPr lang="ru-RU" sz="3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извещения </a:t>
            </a:r>
            <a:r>
              <a:rPr lang="ru-RU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(Е.22)»</a:t>
            </a:r>
          </a:p>
        </p:txBody>
      </p:sp>
      <p:pic>
        <p:nvPicPr>
          <p:cNvPr id="3" name="Picture 11" descr="A picture containing light, drawing&#10;&#10;Description automatically generated">
            <a:extLst>
              <a:ext uri="{FF2B5EF4-FFF2-40B4-BE49-F238E27FC236}">
                <a16:creationId xmlns="" xmlns:a16="http://schemas.microsoft.com/office/drawing/2014/main" id="{3F010E50-BB49-4EB3-86B9-0B528CE5C9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124" y="0"/>
            <a:ext cx="2184875" cy="8346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956" y="767897"/>
            <a:ext cx="92894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B4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Старт проекта – 2020 г.</a:t>
            </a:r>
          </a:p>
          <a:p>
            <a:endParaRPr lang="ru-RU" dirty="0" smtClean="0">
              <a:solidFill>
                <a:srgbClr val="2B47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2B4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Цель </a:t>
            </a:r>
            <a:r>
              <a:rPr lang="ru-RU" dirty="0">
                <a:solidFill>
                  <a:srgbClr val="2B4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на 2021 – </a:t>
            </a:r>
            <a:r>
              <a:rPr lang="ru-RU" dirty="0" smtClean="0">
                <a:solidFill>
                  <a:srgbClr val="2B4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40% проникновения в базу ПЭП. Это – 11 млн. клиентов по России,</a:t>
            </a:r>
          </a:p>
          <a:p>
            <a:r>
              <a:rPr lang="ru-RU" dirty="0" smtClean="0">
                <a:solidFill>
                  <a:srgbClr val="2B4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В Республике Татарстан – 401 тыс. клиентов. На 25 июня 2021 года- 385 тысяч </a:t>
            </a:r>
            <a:r>
              <a:rPr lang="ru-RU" dirty="0" err="1" smtClean="0">
                <a:solidFill>
                  <a:srgbClr val="2B4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клиенов</a:t>
            </a:r>
            <a:r>
              <a:rPr lang="ru-RU" dirty="0" smtClean="0">
                <a:solidFill>
                  <a:srgbClr val="2B4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2B47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phic 13">
            <a:extLst>
              <a:ext uri="{FF2B5EF4-FFF2-40B4-BE49-F238E27FC236}">
                <a16:creationId xmlns="" xmlns:a16="http://schemas.microsoft.com/office/drawing/2014/main" id="{93871713-C78B-4B71-8070-68669BC18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267915" y="1365849"/>
            <a:ext cx="3171609" cy="39000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1956" y="2021792"/>
            <a:ext cx="726949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rgbClr val="2B47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ontserrat"/>
              </a:rPr>
              <a:t>    </a:t>
            </a:r>
          </a:p>
          <a:p>
            <a:pPr algn="just"/>
            <a:r>
              <a:rPr lang="ru-RU" sz="2000" dirty="0" smtClean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При наличии заявления от клиента Электронные извещения будут автоматически приходить:</a:t>
            </a:r>
            <a:endParaRPr lang="en-US" sz="2000" dirty="0" smtClean="0">
              <a:solidFill>
                <a:srgbClr val="2B47FF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2B47FF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• на e-mail, указанный в профиле клиента в Личном кабинете на сайте </a:t>
            </a:r>
            <a:r>
              <a:rPr lang="ru-RU" sz="2000" dirty="0" smtClean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hlinkClick r:id="rId27"/>
              </a:rPr>
              <a:t>www.pochta.ru</a:t>
            </a:r>
            <a:r>
              <a:rPr lang="ru-RU" sz="2000" dirty="0" smtClean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, </a:t>
            </a:r>
            <a:r>
              <a:rPr lang="ru-RU" sz="2000" dirty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мобильном</a:t>
            </a:r>
            <a:r>
              <a:rPr lang="en-US" sz="2000" dirty="0" smtClean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приложении </a:t>
            </a:r>
            <a:r>
              <a:rPr lang="ru-RU" sz="2000" dirty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или на заявлении при подключении сервиса через ОПС;</a:t>
            </a:r>
          </a:p>
          <a:p>
            <a:pPr algn="just"/>
            <a:r>
              <a:rPr lang="ru-RU" sz="2000" dirty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• по SMS на номер телефона, указанный в профиле клиента в Личном кабинете на сайте </a:t>
            </a:r>
            <a:r>
              <a:rPr lang="ru-RU" sz="2000" dirty="0" smtClean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hlinkClick r:id="rId27"/>
              </a:rPr>
              <a:t>www.pochta.ru</a:t>
            </a:r>
            <a:r>
              <a:rPr lang="ru-RU" sz="2000" dirty="0" smtClean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, в мобильном </a:t>
            </a:r>
            <a:r>
              <a:rPr lang="ru-RU" sz="2000" dirty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приложении или на заявлении при подключении сервиса через ОПС;</a:t>
            </a:r>
          </a:p>
          <a:p>
            <a:pPr algn="just"/>
            <a:r>
              <a:rPr lang="ru-RU" sz="2000" dirty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• в виде </a:t>
            </a:r>
            <a:r>
              <a:rPr lang="ru-RU" sz="2000" dirty="0" err="1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Push</a:t>
            </a:r>
            <a:r>
              <a:rPr lang="ru-RU" sz="2000" dirty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-уведомлений при наличии установленного Мобильного приложения Почты России.</a:t>
            </a:r>
          </a:p>
        </p:txBody>
      </p:sp>
      <p:pic>
        <p:nvPicPr>
          <p:cNvPr id="7" name="Picture 12">
            <a:extLst>
              <a:ext uri="{FF2B5EF4-FFF2-40B4-BE49-F238E27FC236}">
                <a16:creationId xmlns="" xmlns:a16="http://schemas.microsoft.com/office/drawing/2014/main" id="{F5AB5A06-8626-4FAB-A9D0-9E774C0D68E9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8382" b="-1"/>
          <a:stretch/>
        </p:blipFill>
        <p:spPr>
          <a:xfrm>
            <a:off x="389066" y="6345093"/>
            <a:ext cx="1290509" cy="18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42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732260" y="384419"/>
            <a:ext cx="9515933" cy="7951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Личный кабинет отправителя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22287" t="38236" r="23831" b="8455"/>
          <a:stretch/>
        </p:blipFill>
        <p:spPr bwMode="auto">
          <a:xfrm>
            <a:off x="6346436" y="1440441"/>
            <a:ext cx="4136298" cy="24378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id:image001.png@01D64AE5.4ECFDD60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0" t="9177" r="19910" b="31648"/>
          <a:stretch/>
        </p:blipFill>
        <p:spPr bwMode="auto">
          <a:xfrm>
            <a:off x="7165624" y="3886975"/>
            <a:ext cx="4713264" cy="28463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Текст 1"/>
          <p:cNvSpPr txBox="1">
            <a:spLocks/>
          </p:cNvSpPr>
          <p:nvPr/>
        </p:nvSpPr>
        <p:spPr>
          <a:xfrm>
            <a:off x="331691" y="1179605"/>
            <a:ext cx="5718416" cy="44657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Montserrat"/>
              </a:rPr>
              <a:t>Удобное создание заказов (загрузка из своей системы или ввод вручную)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Montserrat"/>
              </a:rPr>
              <a:t>Автоматическое распределение по видам и категориям отправлений (формирование отдельных списков ф.103)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Montserrat"/>
              </a:rPr>
              <a:t>Подсказки при вводе адреса, подбор и исправление почтового индекса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Montserrat"/>
              </a:rPr>
              <a:t>Расчет стоимости пересылки (всегда актуальные тарифы)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Montserrat"/>
              </a:rPr>
              <a:t>Формирование всех бланков и документов, распечатка документов и конвертов с адресами и ШПИ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Montserrat"/>
              </a:rPr>
              <a:t>Отслеживание почтовых отправлений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Wingdings" panose="05000000000000000000" pitchFamily="2" charset="2"/>
              <a:buChar char="ü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Montserrat"/>
              <a:sym typeface="Montserrat"/>
            </a:endParaRPr>
          </a:p>
        </p:txBody>
      </p:sp>
      <p:pic>
        <p:nvPicPr>
          <p:cNvPr id="11" name="Picture 12">
            <a:extLst>
              <a:ext uri="{FF2B5EF4-FFF2-40B4-BE49-F238E27FC236}">
                <a16:creationId xmlns="" xmlns:a16="http://schemas.microsoft.com/office/drawing/2014/main" id="{F5AB5A06-8626-4FAB-A9D0-9E774C0D68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8382" b="-1"/>
          <a:stretch/>
        </p:blipFill>
        <p:spPr>
          <a:xfrm>
            <a:off x="389066" y="6345093"/>
            <a:ext cx="1290509" cy="189961"/>
          </a:xfrm>
          <a:prstGeom prst="rect">
            <a:avLst/>
          </a:prstGeom>
        </p:spPr>
      </p:pic>
      <p:pic>
        <p:nvPicPr>
          <p:cNvPr id="12" name="Picture 11" descr="A picture containing light, drawing&#10;&#10;Description automatically generated">
            <a:extLst>
              <a:ext uri="{FF2B5EF4-FFF2-40B4-BE49-F238E27FC236}">
                <a16:creationId xmlns="" xmlns:a16="http://schemas.microsoft.com/office/drawing/2014/main" id="{3F010E50-BB49-4EB3-86B9-0B528CE5C9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124" y="0"/>
            <a:ext cx="2184875" cy="83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1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732260" y="384419"/>
            <a:ext cx="10076767" cy="7951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Электронное уведомление о вручении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Текст 1"/>
          <p:cNvSpPr txBox="1">
            <a:spLocks/>
          </p:cNvSpPr>
          <p:nvPr/>
        </p:nvSpPr>
        <p:spPr>
          <a:xfrm>
            <a:off x="561792" y="1933718"/>
            <a:ext cx="4947443" cy="2121983"/>
          </a:xfrm>
          <a:prstGeom prst="rect">
            <a:avLst/>
          </a:prstGeom>
        </p:spPr>
        <p:txBody>
          <a:bodyPr numCol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Montserrat"/>
              </a:rPr>
              <a:t>Возможность быстро и без посещения ОПС получить уведомление о вручении на сайте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Montserrat"/>
                <a:hlinkClick r:id="rId2"/>
              </a:rPr>
              <a:t>www.pochta.ru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Montserrat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Montserrat"/>
              </a:rPr>
              <a:t>в Личном кабинете ФЛ или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Montserrat"/>
                <a:hlinkClick r:id="rId3"/>
              </a:rPr>
              <a:t>www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Montserrat"/>
                <a:hlinkClick r:id="rId3"/>
              </a:rPr>
              <a:t>.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Montserrat"/>
                <a:hlinkClick r:id="rId3"/>
              </a:rPr>
              <a:t>otpravka.pochta.ru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Montserrat"/>
              </a:rPr>
              <a:t>в личном кабинете ЮЛ, а так же в мобильном приложении ПР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Montserrat"/>
              </a:rPr>
              <a:t>Быстрота и легкость оформления при отправке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Montserrat"/>
              </a:rPr>
              <a:t>Бланк уведомления не потеряется при пересылке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Montserrat"/>
              </a:rPr>
              <a:t>Выгодный тариф: ниже тарифа на простые уведомления на 25%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5850057" y="1933718"/>
            <a:ext cx="3705315" cy="2123591"/>
            <a:chOff x="4466096" y="3420998"/>
            <a:chExt cx="3705315" cy="2123591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4466096" y="3420998"/>
              <a:ext cx="3705315" cy="2123591"/>
              <a:chOff x="4466096" y="3420998"/>
              <a:chExt cx="3705315" cy="2123591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 rotWithShape="1">
              <a:blip r:embed="rId4"/>
              <a:srcRect r="52223" b="-1421"/>
              <a:stretch/>
            </p:blipFill>
            <p:spPr>
              <a:xfrm>
                <a:off x="4559018" y="3420998"/>
                <a:ext cx="3612393" cy="2123591"/>
              </a:xfrm>
              <a:prstGeom prst="rect">
                <a:avLst/>
              </a:prstGeom>
            </p:spPr>
          </p:pic>
          <p:sp>
            <p:nvSpPr>
              <p:cNvPr id="12" name="Овал 11"/>
              <p:cNvSpPr/>
              <p:nvPr/>
            </p:nvSpPr>
            <p:spPr>
              <a:xfrm>
                <a:off x="4466096" y="5058709"/>
                <a:ext cx="3515305" cy="47478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398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Bold"/>
                  <a:ea typeface="+mn-ea"/>
                  <a:cs typeface="+mn-cs"/>
                </a:endParaRPr>
              </a:p>
            </p:txBody>
          </p:sp>
        </p:grpSp>
        <p:cxnSp>
          <p:nvCxnSpPr>
            <p:cNvPr id="10" name="Прямая соединительная линия 9"/>
            <p:cNvCxnSpPr/>
            <p:nvPr/>
          </p:nvCxnSpPr>
          <p:spPr>
            <a:xfrm>
              <a:off x="4559018" y="5392176"/>
              <a:ext cx="452373" cy="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51155" t="-1" b="-4232"/>
          <a:stretch/>
        </p:blipFill>
        <p:spPr>
          <a:xfrm>
            <a:off x="8234164" y="4095856"/>
            <a:ext cx="3670359" cy="2176939"/>
          </a:xfrm>
          <a:prstGeom prst="rect">
            <a:avLst/>
          </a:prstGeom>
        </p:spPr>
      </p:pic>
      <p:pic>
        <p:nvPicPr>
          <p:cNvPr id="14" name="Picture 12">
            <a:extLst>
              <a:ext uri="{FF2B5EF4-FFF2-40B4-BE49-F238E27FC236}">
                <a16:creationId xmlns="" xmlns:a16="http://schemas.microsoft.com/office/drawing/2014/main" id="{F5AB5A06-8626-4FAB-A9D0-9E774C0D68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8382" b="-1"/>
          <a:stretch/>
        </p:blipFill>
        <p:spPr>
          <a:xfrm>
            <a:off x="389066" y="6345093"/>
            <a:ext cx="1290509" cy="189961"/>
          </a:xfrm>
          <a:prstGeom prst="rect">
            <a:avLst/>
          </a:prstGeom>
        </p:spPr>
      </p:pic>
      <p:pic>
        <p:nvPicPr>
          <p:cNvPr id="15" name="Picture 11" descr="A picture containing light, drawing&#10;&#10;Description automatically generated">
            <a:extLst>
              <a:ext uri="{FF2B5EF4-FFF2-40B4-BE49-F238E27FC236}">
                <a16:creationId xmlns="" xmlns:a16="http://schemas.microsoft.com/office/drawing/2014/main" id="{3F010E50-BB49-4EB3-86B9-0B528CE5C9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124" y="0"/>
            <a:ext cx="2184875" cy="83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18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>
            <a:extLst>
              <a:ext uri="{FF2B5EF4-FFF2-40B4-BE49-F238E27FC236}">
                <a16:creationId xmlns="" xmlns:a16="http://schemas.microsoft.com/office/drawing/2014/main" id="{F5AB5A06-8626-4FAB-A9D0-9E774C0D68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8382" b="-1"/>
          <a:stretch/>
        </p:blipFill>
        <p:spPr>
          <a:xfrm>
            <a:off x="389066" y="6345093"/>
            <a:ext cx="1290509" cy="189961"/>
          </a:xfrm>
          <a:prstGeom prst="rect">
            <a:avLst/>
          </a:prstGeom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732260" y="384419"/>
            <a:ext cx="9515933" cy="7951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Электронные заказные письма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806335" y="2045338"/>
            <a:ext cx="5191986" cy="3680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2B47FF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096" y="4499247"/>
            <a:ext cx="7161009" cy="20390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7519" y="1263017"/>
            <a:ext cx="2160000" cy="897508"/>
          </a:xfrm>
          <a:prstGeom prst="rect">
            <a:avLst/>
          </a:prstGeom>
          <a:noFill/>
        </p:spPr>
        <p:txBody>
          <a:bodyPr wrap="square" tIns="90000" bIns="90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Отправитель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B47FF"/>
              </a:solidFill>
              <a:effectLst/>
              <a:uLnTx/>
              <a:uFillTx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9000" y="1564024"/>
            <a:ext cx="2160000" cy="661314"/>
          </a:xfrm>
          <a:prstGeom prst="rect">
            <a:avLst/>
          </a:prstGeom>
          <a:noFill/>
        </p:spPr>
        <p:txBody>
          <a:bodyPr wrap="square" tIns="90000" bIns="90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Получатель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B47FF"/>
              </a:solidFill>
              <a:effectLst/>
              <a:uLnTx/>
              <a:uFillTx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066" y="2128750"/>
            <a:ext cx="4956391" cy="2467085"/>
          </a:xfrm>
          <a:prstGeom prst="rect">
            <a:avLst/>
          </a:prstGeom>
          <a:noFill/>
          <a:ln>
            <a:noFill/>
          </a:ln>
        </p:spPr>
        <p:txBody>
          <a:bodyPr wrap="square" lIns="36000" tIns="108000" rIns="36000" bIns="36000" rtlCol="0" anchor="t">
            <a:noAutofit/>
          </a:bodyPr>
          <a:lstStyle/>
          <a:p>
            <a:pPr marL="3746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Упрощенный процесс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отправки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2B47FF"/>
              </a:solidFill>
              <a:effectLst/>
              <a:uLnTx/>
              <a:uFillTx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746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Наличие электронной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отчётности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2B47FF"/>
              </a:solidFill>
              <a:effectLst/>
              <a:uLnTx/>
              <a:uFillTx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746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Сокращение затрат на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предпочтовую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подготовку и франкировку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писем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2B47FF"/>
              </a:solidFill>
              <a:effectLst/>
              <a:uLnTx/>
              <a:uFillTx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746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Единая тарификация писем, возможность снижения стоимости при увеличении доли электронных писем (за счет скидки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2B47FF"/>
              </a:solidFill>
              <a:effectLst/>
              <a:uLnTx/>
              <a:uFillTx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746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Увеличение каналов юридически значимого взаимодействия с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получателями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2B47FF"/>
              </a:solidFill>
              <a:effectLst/>
              <a:uLnTx/>
              <a:uFillTx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4996" y="2413356"/>
            <a:ext cx="4797404" cy="2467086"/>
          </a:xfrm>
          <a:prstGeom prst="rect">
            <a:avLst/>
          </a:prstGeom>
          <a:noFill/>
          <a:ln>
            <a:noFill/>
          </a:ln>
        </p:spPr>
        <p:txBody>
          <a:bodyPr wrap="square" lIns="36000" tIns="108000" rIns="36000" bIns="36000" rtlCol="0" anchor="t">
            <a:noAutofit/>
          </a:bodyPr>
          <a:lstStyle/>
          <a:p>
            <a:pPr marL="3746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Гарантированная доставка писем, в том числе при смене места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жительства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2B47FF"/>
              </a:solidFill>
              <a:effectLst/>
              <a:uLnTx/>
              <a:uFillTx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746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Оперативное получение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писем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2B47FF"/>
              </a:solidFill>
              <a:effectLst/>
              <a:uLnTx/>
              <a:uFillTx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746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Постоянное хранение писем в личном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кабинете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2B47FF"/>
              </a:solidFill>
              <a:effectLst/>
              <a:uLnTx/>
              <a:uFillTx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746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Возможность оплаты штрафов через личный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кабинет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2B47FF"/>
              </a:solidFill>
              <a:effectLst/>
              <a:uLnTx/>
              <a:uFillTx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746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Автоматическое информирование через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SMS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и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e-mail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о новых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письмах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2B47FF"/>
              </a:solidFill>
              <a:effectLst/>
              <a:uLnTx/>
              <a:uFillTx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1" name="Picture 11" descr="A picture containing light, drawing&#10;&#10;Description automatically generated">
            <a:extLst>
              <a:ext uri="{FF2B5EF4-FFF2-40B4-BE49-F238E27FC236}">
                <a16:creationId xmlns="" xmlns:a16="http://schemas.microsoft.com/office/drawing/2014/main" id="{3F010E50-BB49-4EB3-86B9-0B528CE5C9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124" y="0"/>
            <a:ext cx="2184875" cy="83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5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A picture containing light, drawing&#10;&#10;Description automatically generated">
            <a:extLst>
              <a:ext uri="{FF2B5EF4-FFF2-40B4-BE49-F238E27FC236}">
                <a16:creationId xmlns="" xmlns:a16="http://schemas.microsoft.com/office/drawing/2014/main" id="{3F010E50-BB49-4EB3-86B9-0B528CE5C9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124" y="0"/>
            <a:ext cx="2184875" cy="834671"/>
          </a:xfrm>
          <a:prstGeom prst="rect">
            <a:avLst/>
          </a:prstGeom>
        </p:spPr>
      </p:pic>
      <p:pic>
        <p:nvPicPr>
          <p:cNvPr id="3" name="Picture 12">
            <a:extLst>
              <a:ext uri="{FF2B5EF4-FFF2-40B4-BE49-F238E27FC236}">
                <a16:creationId xmlns="" xmlns:a16="http://schemas.microsoft.com/office/drawing/2014/main" id="{F5AB5A06-8626-4FAB-A9D0-9E774C0D68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8382" b="-1"/>
          <a:stretch/>
        </p:blipFill>
        <p:spPr>
          <a:xfrm>
            <a:off x="389066" y="6345093"/>
            <a:ext cx="1290509" cy="189961"/>
          </a:xfrm>
          <a:prstGeom prst="rect">
            <a:avLst/>
          </a:prstGeom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732260" y="384419"/>
            <a:ext cx="9515933" cy="7951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Знак онлайн оплаты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806335" y="2045338"/>
            <a:ext cx="5191986" cy="3680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2B47FF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7" name="Picture 12">
            <a:extLst>
              <a:ext uri="{FF2B5EF4-FFF2-40B4-BE49-F238E27FC236}">
                <a16:creationId xmlns="" xmlns:a16="http://schemas.microsoft.com/office/drawing/2014/main" id="{F5AB5A06-8626-4FAB-A9D0-9E774C0D68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8382" b="-1"/>
          <a:stretch/>
        </p:blipFill>
        <p:spPr>
          <a:xfrm>
            <a:off x="389066" y="6345093"/>
            <a:ext cx="1290509" cy="1899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06335" y="2413356"/>
            <a:ext cx="529817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Не требует заключения дополнительного договора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2B47FF"/>
              </a:solidFill>
              <a:effectLst/>
              <a:uLnTx/>
              <a:uFillTx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Экономия затрат ЮЛ на дополнительные услуги (нанесение оттиска франкировальной машины)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2B47FF"/>
              </a:solidFill>
              <a:effectLst/>
              <a:uLnTx/>
              <a:uFillTx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Экономия времени и ресурсов сотрудников ЮЛ на сдачу ПК в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ОПС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2B47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797" y="4241975"/>
            <a:ext cx="8216302" cy="21031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9072" y="913726"/>
            <a:ext cx="3542213" cy="319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82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666" t="23086" r="17500" b="26173"/>
          <a:stretch/>
        </p:blipFill>
        <p:spPr>
          <a:xfrm>
            <a:off x="619432" y="1516265"/>
            <a:ext cx="10309553" cy="44696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2385" y="83128"/>
            <a:ext cx="1167107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Мобильное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приложение Почта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России</a:t>
            </a:r>
          </a:p>
          <a:p>
            <a:endParaRPr lang="ru-RU" sz="900" b="1" dirty="0" smtClean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Цель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2021- 20% проникновение в базу ПЭП. Это – 10 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млн. пользователей МП по России</a:t>
            </a:r>
          </a:p>
          <a:p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По Республике Татарстан –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186 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тыс. пользователей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МП. На 25 июня 2021 года- 125 тысяч пользователей.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5" name="Picture 11" descr="A picture containing light, drawing&#10;&#10;Description automatically generated">
            <a:extLst>
              <a:ext uri="{FF2B5EF4-FFF2-40B4-BE49-F238E27FC236}">
                <a16:creationId xmlns="" xmlns:a16="http://schemas.microsoft.com/office/drawing/2014/main" id="{3F010E50-BB49-4EB3-86B9-0B528CE5C9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124" y="0"/>
            <a:ext cx="2184875" cy="834671"/>
          </a:xfrm>
          <a:prstGeom prst="rect">
            <a:avLst/>
          </a:prstGeom>
        </p:spPr>
      </p:pic>
      <p:pic>
        <p:nvPicPr>
          <p:cNvPr id="6" name="Picture 12">
            <a:extLst>
              <a:ext uri="{FF2B5EF4-FFF2-40B4-BE49-F238E27FC236}">
                <a16:creationId xmlns="" xmlns:a16="http://schemas.microsoft.com/office/drawing/2014/main" id="{F5AB5A06-8626-4FAB-A9D0-9E774C0D68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8382" b="-1"/>
          <a:stretch/>
        </p:blipFill>
        <p:spPr>
          <a:xfrm>
            <a:off x="389066" y="6345093"/>
            <a:ext cx="1290509" cy="1899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8864" y="5985913"/>
            <a:ext cx="710688" cy="7365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7920" y="5909049"/>
            <a:ext cx="1441756" cy="87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5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" t="408" b="-1"/>
          <a:stretch/>
        </p:blipFill>
        <p:spPr>
          <a:xfrm flipH="1">
            <a:off x="6181725" y="0"/>
            <a:ext cx="6010275" cy="68699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3063" y="2620593"/>
            <a:ext cx="6096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altLang="ru-RU" sz="3600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</a:rPr>
              <a:t>Спасибо за внимание!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2">
            <a:extLst>
              <a:ext uri="{FF2B5EF4-FFF2-40B4-BE49-F238E27FC236}">
                <a16:creationId xmlns="" xmlns:a16="http://schemas.microsoft.com/office/drawing/2014/main" id="{7AC81546-73C9-4A34-9DC3-52E53ED122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8382" b="-1"/>
          <a:stretch/>
        </p:blipFill>
        <p:spPr>
          <a:xfrm>
            <a:off x="389066" y="6345093"/>
            <a:ext cx="1290509" cy="18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6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543</Words>
  <Application>Microsoft Office PowerPoint</Application>
  <PresentationFormat>Широкоэкранный</PresentationFormat>
  <Paragraphs>73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Microsoft JhengHei</vt:lpstr>
      <vt:lpstr>Microsoft YaHei UI</vt:lpstr>
      <vt:lpstr>SimSun</vt:lpstr>
      <vt:lpstr>Arial</vt:lpstr>
      <vt:lpstr>Calibri</vt:lpstr>
      <vt:lpstr>Calibri Light</vt:lpstr>
      <vt:lpstr>Montserrat</vt:lpstr>
      <vt:lpstr>Roboto Bold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АО "Почта России"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Юсупова Алия Аминовна</dc:creator>
  <cp:lastModifiedBy>farida.shaymullina</cp:lastModifiedBy>
  <cp:revision>86</cp:revision>
  <cp:lastPrinted>2021-06-21T07:52:08Z</cp:lastPrinted>
  <dcterms:created xsi:type="dcterms:W3CDTF">2021-03-24T12:55:44Z</dcterms:created>
  <dcterms:modified xsi:type="dcterms:W3CDTF">2021-06-30T12:13:10Z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