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
  </p:notesMasterIdLst>
  <p:sldIdLst>
    <p:sldId id="557" r:id="rId2"/>
    <p:sldId id="529" r:id="rId3"/>
    <p:sldId id="543" r:id="rId4"/>
    <p:sldId id="567" r:id="rId5"/>
    <p:sldId id="566" r:id="rId6"/>
    <p:sldId id="561" r:id="rId7"/>
    <p:sldId id="562" r:id="rId8"/>
    <p:sldId id="563" r:id="rId9"/>
    <p:sldId id="564" r:id="rId10"/>
    <p:sldId id="565" r:id="rId11"/>
    <p:sldId id="542" r:id="rId12"/>
    <p:sldId id="558" r:id="rId13"/>
    <p:sldId id="559" r:id="rId14"/>
    <p:sldId id="550" r:id="rId15"/>
  </p:sldIdLst>
  <p:sldSz cx="12204700" cy="6858000"/>
  <p:notesSz cx="6797675" cy="9926638"/>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3834"/>
    <a:srgbClr val="014795"/>
    <a:srgbClr val="A5002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909" autoAdjust="0"/>
  </p:normalViewPr>
  <p:slideViewPr>
    <p:cSldViewPr>
      <p:cViewPr varScale="1">
        <p:scale>
          <a:sx n="80" d="100"/>
          <a:sy n="80" d="100"/>
        </p:scale>
        <p:origin x="-90" y="-450"/>
      </p:cViewPr>
      <p:guideLst>
        <p:guide orient="horz" pos="2160"/>
        <p:guide pos="3844"/>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9314" name="Rectangle 2">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ru-RU"/>
          </a:p>
        </p:txBody>
      </p:sp>
      <p:sp>
        <p:nvSpPr>
          <p:cNvPr id="269315" name="Rectangle 3">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fld id="{44B64A33-C7C4-40E1-B4B7-A990F0008EC4}" type="datetimeFigureOut">
              <a:rPr lang="ru-RU"/>
              <a:pPr>
                <a:defRPr/>
              </a:pPr>
              <a:t>16.03.2020</a:t>
            </a:fld>
            <a:endParaRPr lang="ru-RU"/>
          </a:p>
        </p:txBody>
      </p:sp>
      <p:sp>
        <p:nvSpPr>
          <p:cNvPr id="7172" name="Rectangle 4"/>
          <p:cNvSpPr>
            <a:spLocks noGrp="1" noRot="1" noChangeAspect="1" noChangeArrowheads="1" noTextEdit="1"/>
          </p:cNvSpPr>
          <p:nvPr>
            <p:ph type="sldImg" idx="2"/>
          </p:nvPr>
        </p:nvSpPr>
        <p:spPr bwMode="auto">
          <a:xfrm>
            <a:off x="87313" y="744538"/>
            <a:ext cx="662305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9317" name="Rectangle 5">
            <a:extLst/>
          </p:cNvPr>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269318" name="Rectangle 6">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ru-RU"/>
          </a:p>
        </p:txBody>
      </p:sp>
      <p:sp>
        <p:nvSpPr>
          <p:cNvPr id="269319" name="Rectangle 7">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1E8C268-706B-4B54-8BA3-01DA6AD7E986}" type="slidenum">
              <a:rPr lang="ru-RU" altLang="ru-RU"/>
              <a:pPr/>
              <a:t>‹#›</a:t>
            </a:fld>
            <a:endParaRPr lang="ru-RU" altLang="ru-RU"/>
          </a:p>
        </p:txBody>
      </p:sp>
    </p:spTree>
    <p:extLst>
      <p:ext uri="{BB962C8B-B14F-4D97-AF65-F5344CB8AC3E}">
        <p14:creationId xmlns:p14="http://schemas.microsoft.com/office/powerpoint/2010/main" val="27643309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1E8C268-706B-4B54-8BA3-01DA6AD7E986}" type="slidenum">
              <a:rPr lang="ru-RU" altLang="ru-RU" smtClean="0"/>
              <a:pPr/>
              <a:t>1</a:t>
            </a:fld>
            <a:endParaRPr lang="ru-RU" altLang="ru-RU"/>
          </a:p>
        </p:txBody>
      </p:sp>
    </p:spTree>
    <p:extLst>
      <p:ext uri="{BB962C8B-B14F-4D97-AF65-F5344CB8AC3E}">
        <p14:creationId xmlns:p14="http://schemas.microsoft.com/office/powerpoint/2010/main" val="3568496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1E8C268-706B-4B54-8BA3-01DA6AD7E986}" type="slidenum">
              <a:rPr lang="ru-RU" altLang="ru-RU" smtClean="0"/>
              <a:pPr/>
              <a:t>2</a:t>
            </a:fld>
            <a:endParaRPr lang="ru-RU" altLang="ru-RU"/>
          </a:p>
        </p:txBody>
      </p:sp>
    </p:spTree>
    <p:extLst>
      <p:ext uri="{BB962C8B-B14F-4D97-AF65-F5344CB8AC3E}">
        <p14:creationId xmlns:p14="http://schemas.microsoft.com/office/powerpoint/2010/main" val="2811524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1E8C268-706B-4B54-8BA3-01DA6AD7E986}" type="slidenum">
              <a:rPr lang="ru-RU" altLang="ru-RU" smtClean="0"/>
              <a:pPr/>
              <a:t>11</a:t>
            </a:fld>
            <a:endParaRPr lang="ru-RU" altLang="ru-RU"/>
          </a:p>
        </p:txBody>
      </p:sp>
    </p:spTree>
    <p:extLst>
      <p:ext uri="{BB962C8B-B14F-4D97-AF65-F5344CB8AC3E}">
        <p14:creationId xmlns:p14="http://schemas.microsoft.com/office/powerpoint/2010/main" val="1312552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Образ слайда 1"/>
          <p:cNvSpPr>
            <a:spLocks noGrp="1" noRot="1" noChangeAspect="1" noTextEdit="1"/>
          </p:cNvSpPr>
          <p:nvPr>
            <p:ph type="sldImg"/>
          </p:nvPr>
        </p:nvSpPr>
        <p:spPr bwMode="auto">
          <a:noFill/>
          <a:ln>
            <a:solidFill>
              <a:srgbClr val="000000"/>
            </a:solidFill>
            <a:miter lim="800000"/>
            <a:headEnd/>
            <a:tailEnd/>
          </a:ln>
        </p:spPr>
      </p:sp>
      <p:sp>
        <p:nvSpPr>
          <p:cNvPr id="78851" name="Заметки 2"/>
          <p:cNvSpPr>
            <a:spLocks noGrp="1"/>
          </p:cNvSpPr>
          <p:nvPr>
            <p:ph type="body" idx="1"/>
          </p:nvPr>
        </p:nvSpPr>
        <p:spPr>
          <a:noFill/>
        </p:spPr>
        <p:txBody>
          <a:bodyPr/>
          <a:lstStyle/>
          <a:p>
            <a:r>
              <a:rPr lang="ru-RU" altLang="ru-RU" dirty="0" smtClean="0"/>
              <a:t>Расширение и изменения Национального календаря профилактических прививок в 2014 г.: иммунизация против гриппа беременных женщин, иммунизация против пневмококковой инфекции </a:t>
            </a:r>
          </a:p>
        </p:txBody>
      </p:sp>
      <p:sp>
        <p:nvSpPr>
          <p:cNvPr id="78852" name="Номер слайда 3"/>
          <p:cNvSpPr>
            <a:spLocks noGrp="1"/>
          </p:cNvSpPr>
          <p:nvPr>
            <p:ph type="sldNum" sz="quarter" idx="5"/>
          </p:nvPr>
        </p:nvSpPr>
        <p:spPr>
          <a:noFill/>
          <a:ln>
            <a:miter lim="800000"/>
            <a:headEnd/>
            <a:tailEnd/>
          </a:ln>
        </p:spPr>
        <p:txBody>
          <a:bodyPr/>
          <a:lstStyle/>
          <a:p>
            <a:fld id="{2E6B3343-7AE0-4F53-82B7-D28049451AB2}" type="slidenum">
              <a:rPr lang="en-US" altLang="ru-RU" smtClean="0"/>
              <a:pPr/>
              <a:t>14</a:t>
            </a:fld>
            <a:endParaRPr lang="en-US" altLang="ru-RU" smtClean="0"/>
          </a:p>
        </p:txBody>
      </p:sp>
    </p:spTree>
    <p:extLst>
      <p:ext uri="{BB962C8B-B14F-4D97-AF65-F5344CB8AC3E}">
        <p14:creationId xmlns:p14="http://schemas.microsoft.com/office/powerpoint/2010/main" val="2426711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1" y="2647950"/>
            <a:ext cx="4767461"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7" y="-925"/>
            <a:ext cx="12207877"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1090618" y="1730403"/>
            <a:ext cx="7539343" cy="1204306"/>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1618054" y="2470926"/>
            <a:ext cx="869055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D01682C9-3EBF-40F9-A985-1E7D291854C5}" type="datetimeFigureOut">
              <a:rPr lang="ru-RU" smtClean="0"/>
              <a:pPr>
                <a:defRPr/>
              </a:pPr>
              <a:t>16.03.2020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AC4B9A-4E94-4460-9B58-1308EFA9C941}" type="slidenum">
              <a:rPr lang="ru-RU" altLang="ru-RU" smtClean="0"/>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EC3D4396-EFD5-4F32-932A-74769B79A64D}" type="datetimeFigureOut">
              <a:rPr lang="ru-RU" smtClean="0"/>
              <a:pPr>
                <a:defRPr/>
              </a:pPr>
              <a:t>16.03.2020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F996F66F-512E-4424-89E8-EBB91DC1E997}" type="slidenum">
              <a:rPr lang="ru-RU" altLang="ru-RU" smtClean="0"/>
              <a:pPr/>
              <a:t>‹#›</a:t>
            </a:fld>
            <a:endParaRPr lang="ru-RU" alt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3177" y="-925"/>
            <a:ext cx="12207877"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1" y="2647950"/>
            <a:ext cx="4767461"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1093670" y="1726738"/>
            <a:ext cx="7542505"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1623225" y="2468304"/>
            <a:ext cx="8689746"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pPr>
              <a:defRPr/>
            </a:pPr>
            <a:fld id="{0A37ACAB-D269-4E63-B440-C0450C84CAF2}" type="datetimeFigureOut">
              <a:rPr lang="ru-RU" smtClean="0"/>
              <a:pPr>
                <a:defRPr/>
              </a:pPr>
              <a:t>16.03.2020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24A13172-2B86-4324-A33A-CC84157EBFC4}" type="slidenum">
              <a:rPr lang="ru-RU" altLang="ru-RU" smtClean="0"/>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8423" y="1097280"/>
            <a:ext cx="4271645"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73216" y="1097280"/>
            <a:ext cx="4271645"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3672BE8D-3581-435F-A5A4-55A6EBFE4D38}" type="datetimeFigureOut">
              <a:rPr lang="ru-RU" smtClean="0"/>
              <a:pPr>
                <a:defRPr/>
              </a:pPr>
              <a:t>16.03.2020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C77D6C95-57AD-46A9-8142-3124E5D327C5}" type="slidenum">
              <a:rPr lang="ru-RU" altLang="ru-RU" smtClean="0"/>
              <a:pPr/>
              <a:t>‹#›</a:t>
            </a:fld>
            <a:endParaRPr lang="ru-RU" alt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98423" y="1097280"/>
            <a:ext cx="4271645"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1093338" y="1701848"/>
            <a:ext cx="4271645"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73216" y="1097280"/>
            <a:ext cx="4271645"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6273216" y="1701848"/>
            <a:ext cx="4271645"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1DA38701-4958-44F2-997B-A0889627D4D0}" type="datetimeFigureOut">
              <a:rPr lang="ru-RU" smtClean="0"/>
              <a:pPr>
                <a:defRPr/>
              </a:pPr>
              <a:t>16.03.2020</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fld id="{0BB9BB5B-3049-47B1-906C-C6E4E659B897}" type="slidenum">
              <a:rPr lang="ru-RU" altLang="ru-RU" smtClean="0"/>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pPr>
              <a:defRPr/>
            </a:pPr>
            <a:fld id="{CF830AEA-1DFE-4AB0-A3D6-2C69BA566601}" type="datetimeFigureOut">
              <a:rPr lang="ru-RU" smtClean="0"/>
              <a:pPr>
                <a:defRPr/>
              </a:pPr>
              <a:t>16.03.2020</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fld id="{8A58A9C6-D838-4569-ACA8-8F1D0318F816}" type="slidenum">
              <a:rPr lang="ru-RU" altLang="ru-RU" smtClean="0"/>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890200D2-E493-440F-944C-BF6E83A11301}" type="datetimeFigureOut">
              <a:rPr lang="ru-RU" smtClean="0"/>
              <a:pPr>
                <a:defRPr/>
              </a:pPr>
              <a:t>16.03.2020</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fld id="{4B7C265A-FE9A-4094-BD24-73EF4A1CEE58}" type="slidenum">
              <a:rPr lang="ru-RU" altLang="ru-RU" smtClean="0"/>
              <a:pPr/>
              <a:t>‹#›</a:t>
            </a:fld>
            <a:endParaRPr lang="ru-RU" alt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1" y="2647950"/>
            <a:ext cx="4767461"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1726216" y="-1726215"/>
            <a:ext cx="6858000" cy="10310433"/>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7664" y="1576104"/>
            <a:ext cx="6956679"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6339333" y="2618913"/>
            <a:ext cx="5082327"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1732408" y="2253385"/>
            <a:ext cx="7734395"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pPr>
              <a:defRPr/>
            </a:pPr>
            <a:fld id="{BFC2DE97-6C34-454A-8206-9A5015E28F50}" type="datetimeFigureOut">
              <a:rPr lang="ru-RU" smtClean="0"/>
              <a:pPr>
                <a:defRPr/>
              </a:pPr>
              <a:t>16.03.2020</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pPr>
              <a:defRPr/>
            </a:pPr>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A40DC243-7649-4BED-958D-13EE06A5A99C}" type="slidenum">
              <a:rPr lang="ru-RU" altLang="ru-RU" smtClean="0"/>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7919" y="0"/>
            <a:ext cx="9496782"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1" y="2647950"/>
            <a:ext cx="4767461"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 y="5048250"/>
            <a:ext cx="4767461"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95862" y="1717501"/>
            <a:ext cx="7322820" cy="867444"/>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1526228" y="2180529"/>
            <a:ext cx="8137194"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BEFDAC1B-9A84-48C5-B65F-962B6666EB66}" type="datetimeFigureOut">
              <a:rPr lang="ru-RU" smtClean="0"/>
              <a:pPr>
                <a:defRPr/>
              </a:pPr>
              <a:t>16.03.2020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7796EB16-90C5-4A6F-98CC-0B9595959103}" type="slidenum">
              <a:rPr lang="ru-RU" altLang="ru-RU" smtClean="0"/>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pPr>
              <a:defRPr/>
            </a:pPr>
            <a:fld id="{3BF7A4CB-7BDC-4DC7-AE98-DBA412A00573}" type="datetimeFigureOut">
              <a:rPr lang="ru-RU" smtClean="0"/>
              <a:pPr>
                <a:defRPr/>
              </a:pPr>
              <a:t>16.03.2020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FC00800F-BD0D-41F7-B44E-67317E3E0B59}" type="slidenum">
              <a:rPr lang="ru-RU" altLang="ru-RU" smtClean="0"/>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48407" y="274639"/>
            <a:ext cx="2746058" cy="4678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10235" y="274639"/>
            <a:ext cx="8034761" cy="4678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pPr>
              <a:defRPr/>
            </a:pPr>
            <a:fld id="{927873D0-C9D8-4865-AF31-A856932F61AB}" type="datetimeFigureOut">
              <a:rPr lang="ru-RU" smtClean="0"/>
              <a:pPr>
                <a:defRPr/>
              </a:pPr>
              <a:t>16.03.2020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097B0667-FFA0-40CE-914E-879AD3DC79F2}" type="slidenum">
              <a:rPr lang="ru-RU" altLang="ru-RU" smtClean="0"/>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9" y="5050633"/>
            <a:ext cx="4770640"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7" y="5051293"/>
            <a:ext cx="12207877"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98423" y="365760"/>
            <a:ext cx="10038366" cy="54864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098423" y="1100629"/>
            <a:ext cx="10038366" cy="35798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268503" y="5870448"/>
            <a:ext cx="2904719" cy="201168"/>
          </a:xfrm>
          <a:prstGeom prst="rect">
            <a:avLst/>
          </a:prstGeom>
        </p:spPr>
        <p:txBody>
          <a:bodyPr vert="horz" lIns="91440" tIns="45720" rIns="91440" bIns="45720" rtlCol="0" anchor="ctr"/>
          <a:lstStyle>
            <a:lvl1pPr algn="l">
              <a:defRPr sz="1200">
                <a:solidFill>
                  <a:srgbClr val="FFFFFF"/>
                </a:solidFill>
              </a:defRPr>
            </a:lvl1pPr>
          </a:lstStyle>
          <a:p>
            <a:pPr>
              <a:defRPr/>
            </a:pPr>
            <a:fld id="{BCBD4056-07D0-4D37-932D-09E04DD3C4A4}" type="datetimeFigureOut">
              <a:rPr lang="ru-RU" smtClean="0"/>
              <a:pPr>
                <a:defRPr/>
              </a:pPr>
              <a:t>16.03.2020</a:t>
            </a:fld>
            <a:endParaRPr lang="ru-RU"/>
          </a:p>
        </p:txBody>
      </p:sp>
      <p:sp>
        <p:nvSpPr>
          <p:cNvPr id="5" name="Footer Placeholder 4"/>
          <p:cNvSpPr>
            <a:spLocks noGrp="1"/>
          </p:cNvSpPr>
          <p:nvPr>
            <p:ph type="ftr" sz="quarter" idx="3"/>
          </p:nvPr>
        </p:nvSpPr>
        <p:spPr>
          <a:xfrm>
            <a:off x="4694904" y="6285122"/>
            <a:ext cx="6305762" cy="274320"/>
          </a:xfrm>
          <a:prstGeom prst="rect">
            <a:avLst/>
          </a:prstGeom>
        </p:spPr>
        <p:txBody>
          <a:bodyPr vert="horz" lIns="91440" tIns="45720" rIns="91440" bIns="45720" rtlCol="0" anchor="ctr"/>
          <a:lstStyle>
            <a:lvl1pPr algn="r">
              <a:defRPr sz="1000" cap="all" spc="200" baseline="0">
                <a:solidFill>
                  <a:srgbClr val="FFFFFF"/>
                </a:solidFill>
              </a:defRPr>
            </a:lvl1pPr>
          </a:lstStyle>
          <a:p>
            <a:pPr>
              <a:defRPr/>
            </a:pPr>
            <a:endParaRPr lang="ru-RU"/>
          </a:p>
        </p:txBody>
      </p:sp>
      <p:sp>
        <p:nvSpPr>
          <p:cNvPr id="6" name="Slide Number Placeholder 5"/>
          <p:cNvSpPr>
            <a:spLocks noGrp="1"/>
          </p:cNvSpPr>
          <p:nvPr>
            <p:ph type="sldNum" sz="quarter" idx="4"/>
          </p:nvPr>
        </p:nvSpPr>
        <p:spPr>
          <a:xfrm>
            <a:off x="11213052" y="6170822"/>
            <a:ext cx="671259"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4B61F5B3-30CA-4521-9601-6E156FC88165}" type="slidenum">
              <a:rPr lang="ru-RU" altLang="ru-RU" smtClean="0"/>
              <a:pPr/>
              <a:t>‹#›</a:t>
            </a:fld>
            <a:endParaRPr lang="ru-RU" alt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204700" cy="1169328"/>
          </a:xfrm>
          <a:solidFill>
            <a:schemeClr val="accent5">
              <a:lumMod val="75000"/>
            </a:schemeClr>
          </a:solidFill>
        </p:spPr>
        <p:txBody>
          <a:bodyPr/>
          <a:lstStyle/>
          <a:p>
            <a:pPr algn="ctr"/>
            <a:r>
              <a:rPr lang="ru-RU" dirty="0"/>
              <a:t>Грипп, </a:t>
            </a:r>
            <a:r>
              <a:rPr lang="ru-RU" dirty="0" err="1"/>
              <a:t>коронавирусная</a:t>
            </a:r>
            <a:r>
              <a:rPr lang="ru-RU" dirty="0"/>
              <a:t> инфекция и другие острые респираторные вирусные инфекции (ОРВИ)</a:t>
            </a:r>
            <a:br>
              <a:rPr lang="ru-RU" dirty="0"/>
            </a:br>
            <a:endParaRPr lang="ru-RU" dirty="0"/>
          </a:p>
        </p:txBody>
      </p:sp>
      <p:sp>
        <p:nvSpPr>
          <p:cNvPr id="3" name="Объект 2"/>
          <p:cNvSpPr>
            <a:spLocks noGrp="1"/>
          </p:cNvSpPr>
          <p:nvPr>
            <p:ph idx="1"/>
          </p:nvPr>
        </p:nvSpPr>
        <p:spPr>
          <a:xfrm>
            <a:off x="629742" y="1100629"/>
            <a:ext cx="11161240" cy="5757371"/>
          </a:xfrm>
          <a:solidFill>
            <a:schemeClr val="accent5">
              <a:lumMod val="60000"/>
              <a:lumOff val="40000"/>
            </a:schemeClr>
          </a:solidFill>
        </p:spPr>
        <p:txBody>
          <a:bodyPr>
            <a:noAutofit/>
          </a:bodyPr>
          <a:lstStyle/>
          <a:p>
            <a:pPr algn="ctr"/>
            <a:r>
              <a:rPr lang="ru-RU" sz="2400" dirty="0" smtClean="0"/>
              <a:t>Грипп</a:t>
            </a:r>
            <a:r>
              <a:rPr lang="ru-RU" sz="2400" dirty="0"/>
              <a:t>, </a:t>
            </a:r>
            <a:r>
              <a:rPr lang="ru-RU" sz="2400" dirty="0" err="1"/>
              <a:t>коронавирусная</a:t>
            </a:r>
            <a:r>
              <a:rPr lang="ru-RU" sz="2400" dirty="0"/>
              <a:t> инфекция и другие острые респираторные вирусные инфекции (ОРВИ) находятся на первом месте по числу ежегодно заболевающих людей</a:t>
            </a:r>
          </a:p>
          <a:p>
            <a:pPr algn="ctr"/>
            <a:r>
              <a:rPr lang="ru-RU" sz="2400" dirty="0"/>
              <a:t>Несмотря на постоянные усилия, направленные на борьбу с возбудителями гриппа, </a:t>
            </a:r>
            <a:r>
              <a:rPr lang="ru-RU" sz="2400" dirty="0" err="1"/>
              <a:t>коронавирусной</a:t>
            </a:r>
            <a:r>
              <a:rPr lang="ru-RU" sz="2400" dirty="0"/>
              <a:t> инфекции и других ОРВИ победить их до сих пор не удается.</a:t>
            </a:r>
          </a:p>
          <a:p>
            <a:pPr algn="ctr"/>
            <a:r>
              <a:rPr lang="ru-RU" sz="2400" dirty="0"/>
              <a:t>Ежегодно от осложнений гриппа погибают тысячи человек.</a:t>
            </a:r>
          </a:p>
          <a:p>
            <a:pPr algn="ctr"/>
            <a:r>
              <a:rPr lang="ru-RU" sz="2400" dirty="0"/>
              <a:t>Это связано с тем, что вирусы, прежде всего вирусы гриппа и </a:t>
            </a:r>
            <a:r>
              <a:rPr lang="ru-RU" sz="2400" dirty="0" smtClean="0"/>
              <a:t>ОРВИ, в том числе и </a:t>
            </a:r>
            <a:r>
              <a:rPr lang="ru-RU" sz="2400" dirty="0" err="1" smtClean="0"/>
              <a:t>коронавирусы</a:t>
            </a:r>
            <a:r>
              <a:rPr lang="ru-RU" sz="2400" dirty="0" smtClean="0"/>
              <a:t>,  </a:t>
            </a:r>
            <a:r>
              <a:rPr lang="ru-RU" sz="2400" dirty="0"/>
              <a:t>обладают способностью менять свою структуру и мутировавший вирус, способен поражать человека вновь. Так, переболевший гриппом человек имеет хороший иммунный барьер, но тем не менее новый измененный вирус, способен легко проникать через него, так как иммунитета против этого вида вируса организм пока не выработал.</a:t>
            </a:r>
          </a:p>
          <a:p>
            <a:endParaRPr lang="ru-RU" sz="2400" dirty="0"/>
          </a:p>
        </p:txBody>
      </p:sp>
    </p:spTree>
    <p:extLst>
      <p:ext uri="{BB962C8B-B14F-4D97-AF65-F5344CB8AC3E}">
        <p14:creationId xmlns:p14="http://schemas.microsoft.com/office/powerpoint/2010/main" val="34867921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82284" y="0"/>
            <a:ext cx="11770623" cy="853091"/>
          </a:xfrm>
          <a:prstGeom prst="rect">
            <a:avLst/>
          </a:prstGeom>
          <a:solidFill>
            <a:schemeClr val="accent5"/>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sz="2800" dirty="0" smtClean="0"/>
              <a:t>Комплекс </a:t>
            </a:r>
            <a:r>
              <a:rPr lang="ru-RU" sz="2800" dirty="0"/>
              <a:t>противоэпидемических </a:t>
            </a:r>
            <a:r>
              <a:rPr lang="ru-RU" sz="2800" dirty="0" smtClean="0"/>
              <a:t>мероприятий:</a:t>
            </a:r>
            <a:endParaRPr lang="ru-RU" sz="2800" dirty="0"/>
          </a:p>
        </p:txBody>
      </p:sp>
      <p:sp>
        <p:nvSpPr>
          <p:cNvPr id="9" name="Rectangle 4"/>
          <p:cNvSpPr>
            <a:spLocks noChangeArrowheads="1"/>
          </p:cNvSpPr>
          <p:nvPr/>
        </p:nvSpPr>
        <p:spPr bwMode="auto">
          <a:xfrm>
            <a:off x="0" y="895174"/>
            <a:ext cx="12204700" cy="2533826"/>
          </a:xfrm>
          <a:prstGeom prst="rect">
            <a:avLst/>
          </a:prstGeom>
          <a:solidFill>
            <a:schemeClr val="accent5">
              <a:lumMod val="60000"/>
              <a:lumOff val="40000"/>
            </a:schemeClr>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540385" algn="ctr">
              <a:spcAft>
                <a:spcPts val="0"/>
              </a:spcAft>
            </a:pPr>
            <a:r>
              <a:rPr lang="ru-RU" sz="2800" dirty="0" smtClean="0">
                <a:latin typeface="Times New Roman" panose="02020603050405020304" pitchFamily="18" charset="0"/>
                <a:ea typeface="Times New Roman" panose="02020603050405020304" pitchFamily="18" charset="0"/>
              </a:rPr>
              <a:t>В </a:t>
            </a:r>
            <a:r>
              <a:rPr lang="ru-RU" sz="2800" dirty="0">
                <a:latin typeface="Times New Roman" panose="02020603050405020304" pitchFamily="18" charset="0"/>
                <a:ea typeface="Times New Roman" panose="02020603050405020304" pitchFamily="18" charset="0"/>
              </a:rPr>
              <a:t>аэропортах «Казань» и «</a:t>
            </a:r>
            <a:r>
              <a:rPr lang="ru-RU" sz="2800" dirty="0" err="1">
                <a:latin typeface="Times New Roman" panose="02020603050405020304" pitchFamily="18" charset="0"/>
                <a:ea typeface="Times New Roman" panose="02020603050405020304" pitchFamily="18" charset="0"/>
              </a:rPr>
              <a:t>Бегишево</a:t>
            </a:r>
            <a:r>
              <a:rPr lang="ru-RU" sz="2800" dirty="0">
                <a:latin typeface="Times New Roman" panose="02020603050405020304" pitchFamily="18" charset="0"/>
                <a:ea typeface="Times New Roman" panose="02020603050405020304" pitchFamily="18" charset="0"/>
              </a:rPr>
              <a:t>» </a:t>
            </a:r>
            <a:endParaRPr lang="ru-RU" sz="2800" dirty="0" smtClean="0">
              <a:latin typeface="Times New Roman" panose="02020603050405020304" pitchFamily="18" charset="0"/>
              <a:ea typeface="Times New Roman" panose="02020603050405020304" pitchFamily="18" charset="0"/>
            </a:endParaRPr>
          </a:p>
          <a:p>
            <a:pPr indent="540385" algn="ctr">
              <a:spcAft>
                <a:spcPts val="0"/>
              </a:spcAft>
            </a:pPr>
            <a:r>
              <a:rPr lang="ru-RU" sz="2800" dirty="0" smtClean="0">
                <a:latin typeface="Times New Roman" panose="02020603050405020304" pitchFamily="18" charset="0"/>
                <a:ea typeface="Times New Roman" panose="02020603050405020304" pitchFamily="18" charset="0"/>
              </a:rPr>
              <a:t>проводится </a:t>
            </a:r>
            <a:r>
              <a:rPr lang="ru-RU" sz="2800" dirty="0">
                <a:latin typeface="Times New Roman" panose="02020603050405020304" pitchFamily="18" charset="0"/>
                <a:ea typeface="Times New Roman" panose="02020603050405020304" pitchFamily="18" charset="0"/>
              </a:rPr>
              <a:t>усиленный </a:t>
            </a:r>
            <a:r>
              <a:rPr lang="ru-RU" sz="2800" dirty="0" smtClean="0">
                <a:latin typeface="Times New Roman" panose="02020603050405020304" pitchFamily="18" charset="0"/>
                <a:ea typeface="Times New Roman" panose="02020603050405020304" pitchFamily="18" charset="0"/>
              </a:rPr>
              <a:t>двойной </a:t>
            </a:r>
            <a:r>
              <a:rPr lang="ru-RU" sz="2800" dirty="0">
                <a:latin typeface="Times New Roman" panose="02020603050405020304" pitchFamily="18" charset="0"/>
                <a:ea typeface="Times New Roman" panose="02020603050405020304" pitchFamily="18" charset="0"/>
              </a:rPr>
              <a:t>контроль прибывающих </a:t>
            </a:r>
            <a:endParaRPr lang="ru-RU" sz="2800" dirty="0" smtClean="0">
              <a:latin typeface="Times New Roman" panose="02020603050405020304" pitchFamily="18" charset="0"/>
              <a:ea typeface="Times New Roman" panose="02020603050405020304" pitchFamily="18" charset="0"/>
            </a:endParaRPr>
          </a:p>
          <a:p>
            <a:pPr indent="540385" algn="ctr">
              <a:spcAft>
                <a:spcPts val="0"/>
              </a:spcAft>
            </a:pPr>
            <a:r>
              <a:rPr lang="ru-RU" sz="2800" dirty="0" smtClean="0">
                <a:latin typeface="Times New Roman" panose="02020603050405020304" pitchFamily="18" charset="0"/>
                <a:ea typeface="Times New Roman" panose="02020603050405020304" pitchFamily="18" charset="0"/>
              </a:rPr>
              <a:t>из </a:t>
            </a:r>
            <a:r>
              <a:rPr lang="ru-RU" sz="2800" dirty="0">
                <a:latin typeface="Times New Roman" panose="02020603050405020304" pitchFamily="18" charset="0"/>
                <a:ea typeface="Times New Roman" panose="02020603050405020304" pitchFamily="18" charset="0"/>
              </a:rPr>
              <a:t>неблагополучных </a:t>
            </a:r>
            <a:r>
              <a:rPr lang="ru-RU" sz="2800" dirty="0" smtClean="0">
                <a:latin typeface="Times New Roman" panose="02020603050405020304" pitchFamily="18" charset="0"/>
                <a:ea typeface="Times New Roman" panose="02020603050405020304" pitchFamily="18" charset="0"/>
              </a:rPr>
              <a:t>регионов </a:t>
            </a:r>
            <a:r>
              <a:rPr lang="ru-RU" sz="2800" dirty="0">
                <a:latin typeface="Times New Roman" panose="02020603050405020304" pitchFamily="18" charset="0"/>
                <a:ea typeface="Times New Roman" panose="02020603050405020304" pitchFamily="18" charset="0"/>
              </a:rPr>
              <a:t>лиц </a:t>
            </a:r>
            <a:endParaRPr lang="ru-RU" sz="2800" dirty="0" smtClean="0">
              <a:latin typeface="Times New Roman" panose="02020603050405020304" pitchFamily="18" charset="0"/>
              <a:ea typeface="Times New Roman" panose="02020603050405020304" pitchFamily="18" charset="0"/>
            </a:endParaRPr>
          </a:p>
          <a:p>
            <a:pPr indent="540385" algn="ctr">
              <a:spcAft>
                <a:spcPts val="0"/>
              </a:spcAft>
            </a:pPr>
            <a:r>
              <a:rPr lang="ru-RU" sz="2800" dirty="0" smtClean="0">
                <a:latin typeface="Times New Roman" panose="02020603050405020304" pitchFamily="18" charset="0"/>
                <a:ea typeface="Times New Roman" panose="02020603050405020304" pitchFamily="18" charset="0"/>
              </a:rPr>
              <a:t>с </a:t>
            </a:r>
            <a:r>
              <a:rPr lang="ru-RU" sz="2800" dirty="0">
                <a:latin typeface="Times New Roman" panose="02020603050405020304" pitchFamily="18" charset="0"/>
                <a:ea typeface="Times New Roman" panose="02020603050405020304" pitchFamily="18" charset="0"/>
              </a:rPr>
              <a:t>использованием стационарного и </a:t>
            </a:r>
            <a:r>
              <a:rPr lang="ru-RU" sz="2800" dirty="0" smtClean="0">
                <a:latin typeface="Times New Roman" panose="02020603050405020304" pitchFamily="18" charset="0"/>
                <a:ea typeface="Times New Roman" panose="02020603050405020304" pitchFamily="18" charset="0"/>
              </a:rPr>
              <a:t>переносного</a:t>
            </a:r>
          </a:p>
          <a:p>
            <a:pPr indent="540385" algn="ctr">
              <a:spcAft>
                <a:spcPts val="0"/>
              </a:spcAft>
            </a:pPr>
            <a:r>
              <a:rPr lang="ru-RU" sz="2800" dirty="0" smtClean="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тепловизионного</a:t>
            </a:r>
            <a:r>
              <a:rPr lang="ru-RU" sz="2800" dirty="0">
                <a:latin typeface="Times New Roman" panose="02020603050405020304" pitchFamily="18" charset="0"/>
                <a:ea typeface="Times New Roman" panose="02020603050405020304" pitchFamily="18" charset="0"/>
              </a:rPr>
              <a:t> оборудования.</a:t>
            </a:r>
            <a:endParaRPr lang="ru-RU" sz="2400" dirty="0">
              <a:effectLst/>
              <a:latin typeface="Times New Roman" panose="02020603050405020304" pitchFamily="18" charset="0"/>
              <a:ea typeface="Times New Roman" panose="02020603050405020304" pitchFamily="18" charset="0"/>
            </a:endParaRPr>
          </a:p>
        </p:txBody>
      </p:sp>
      <p:sp>
        <p:nvSpPr>
          <p:cNvPr id="13" name="Rectangle 4"/>
          <p:cNvSpPr>
            <a:spLocks noChangeArrowheads="1"/>
          </p:cNvSpPr>
          <p:nvPr/>
        </p:nvSpPr>
        <p:spPr bwMode="auto">
          <a:xfrm>
            <a:off x="0" y="3573016"/>
            <a:ext cx="12204700" cy="3284984"/>
          </a:xfrm>
          <a:prstGeom prst="rect">
            <a:avLst/>
          </a:prstGeom>
          <a:solidFill>
            <a:schemeClr val="accent5">
              <a:lumMod val="75000"/>
            </a:schemeClr>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sz="2800" dirty="0"/>
              <a:t>Все прибывающей пассажиры </a:t>
            </a:r>
            <a:endParaRPr lang="ru-RU" sz="2800" dirty="0" smtClean="0"/>
          </a:p>
          <a:p>
            <a:pPr algn="ctr"/>
            <a:r>
              <a:rPr lang="ru-RU" sz="2800" dirty="0" smtClean="0"/>
              <a:t>опрашиваются </a:t>
            </a:r>
            <a:r>
              <a:rPr lang="ru-RU" sz="2800" dirty="0"/>
              <a:t>на предмет наличия симптомов </a:t>
            </a:r>
            <a:endParaRPr lang="ru-RU" sz="2800" dirty="0" smtClean="0"/>
          </a:p>
          <a:p>
            <a:pPr algn="ctr"/>
            <a:r>
              <a:rPr lang="ru-RU" sz="2800" dirty="0" smtClean="0"/>
              <a:t>и </a:t>
            </a:r>
            <a:r>
              <a:rPr lang="ru-RU" sz="2800" dirty="0"/>
              <a:t>предупреждаются о необходимости немедленного </a:t>
            </a:r>
            <a:endParaRPr lang="ru-RU" sz="2800" dirty="0" smtClean="0"/>
          </a:p>
          <a:p>
            <a:pPr algn="ctr"/>
            <a:r>
              <a:rPr lang="ru-RU" sz="2800" dirty="0" smtClean="0"/>
              <a:t>обращения </a:t>
            </a:r>
            <a:r>
              <a:rPr lang="ru-RU" sz="2800" dirty="0"/>
              <a:t>к врачам при повышении температуры </a:t>
            </a:r>
            <a:endParaRPr lang="ru-RU" sz="2800" dirty="0" smtClean="0"/>
          </a:p>
          <a:p>
            <a:pPr algn="ctr"/>
            <a:r>
              <a:rPr lang="ru-RU" sz="2800" dirty="0" smtClean="0"/>
              <a:t>и </a:t>
            </a:r>
            <a:r>
              <a:rPr lang="ru-RU" sz="2800" dirty="0"/>
              <a:t>появлении симптомов каких-либо заболеваний </a:t>
            </a:r>
            <a:endParaRPr lang="ru-RU" sz="2800" dirty="0" smtClean="0"/>
          </a:p>
          <a:p>
            <a:pPr algn="ctr"/>
            <a:r>
              <a:rPr lang="ru-RU" sz="2800" dirty="0" smtClean="0"/>
              <a:t>в </a:t>
            </a:r>
            <a:r>
              <a:rPr lang="ru-RU" sz="2800" dirty="0"/>
              <a:t>течение 14 дней после прибытия.</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0"/>
            <a:ext cx="12204699" cy="908720"/>
          </a:xfrm>
          <a:prstGeom prst="rect">
            <a:avLst/>
          </a:prstGeom>
          <a:solidFill>
            <a:schemeClr val="accent5"/>
          </a:solidFill>
          <a:ln>
            <a:headEnd/>
            <a:tailEnd/>
          </a:ln>
        </p:spPr>
        <p:style>
          <a:lnRef idx="3">
            <a:schemeClr val="lt1"/>
          </a:lnRef>
          <a:fillRef idx="1">
            <a:schemeClr val="accent4"/>
          </a:fillRef>
          <a:effectRef idx="1">
            <a:schemeClr val="accent4"/>
          </a:effectRef>
          <a:fontRef idx="minor">
            <a:schemeClr val="lt1"/>
          </a:fontRef>
        </p:style>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sz="2800" b="1" dirty="0"/>
              <a:t>М</a:t>
            </a:r>
            <a:r>
              <a:rPr lang="ru-RU" sz="2800" b="1" dirty="0" smtClean="0"/>
              <a:t>еры </a:t>
            </a:r>
            <a:r>
              <a:rPr lang="ru-RU" sz="2800" b="1" dirty="0"/>
              <a:t>предосторожности</a:t>
            </a:r>
            <a:r>
              <a:rPr lang="ru-RU" sz="2800" dirty="0"/>
              <a:t>:</a:t>
            </a:r>
          </a:p>
        </p:txBody>
      </p:sp>
      <p:sp>
        <p:nvSpPr>
          <p:cNvPr id="4104" name="AutoShape 2" descr="ÐÐ°ÑÑÐ¸Ð½ÐºÐ¸ Ð¿Ð¾ Ð·Ð°Ð¿ÑÐ¾ÑÑ Ð½ÐµÑÐ¿ÐµÑÐ¸ÑÐ¸ÑÐµÑÐºÐ°Ñ Ð¿ÑÐ¾ÑÐ¸Ð»Ð°ÐºÑÐ¸ÐºÐ° Ð¿ÑÐ¸ÐµÐ¼ Ð²Ð¸ÑÐ°Ð¼Ð¸Ð½Ð¾Ð² Ð·Ð°ÐºÐ°Ð»Ð¸Ð²Ð°Ð½Ð¸Ðµ ÐºÐ°ÑÑÐ¸Ð½ÐºÐ¸"/>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4105" name="AutoShape 4" descr="ÐÐ°ÑÑÐ¸Ð½ÐºÐ¸ Ð¿Ð¾ Ð·Ð°Ð¿ÑÐ¾ÑÑ Ð½ÐµÑÐ¿ÐµÑÐ¸ÑÐ¸ÑÐµÑÐºÐ°Ñ Ð¿ÑÐ¾ÑÐ¸Ð»Ð°ÐºÑÐ¸ÐºÐ° Ð¿ÑÐ¸ÐµÐ¼ Ð²Ð¸ÑÐ°Ð¼Ð¸Ð½Ð¾Ð² Ð·Ð°ÐºÐ°Ð»Ð¸Ð²Ð°Ð½Ð¸Ðµ ÐºÐ°ÑÑÐ¸Ð½ÐºÐ¸"/>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4108" name="AutoShape 9" descr="ÐÐ°ÑÑÐ¸Ð½ÐºÐ¸ Ð¿Ð¾ Ð·Ð°Ð¿ÑÐ¾ÑÑ Ð²Ð°ÐºÑÐ¸Ð½Ð°ÑÐ¸Ñ"/>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18" name="Rectangle 4"/>
          <p:cNvSpPr>
            <a:spLocks noChangeArrowheads="1"/>
          </p:cNvSpPr>
          <p:nvPr/>
        </p:nvSpPr>
        <p:spPr bwMode="auto">
          <a:xfrm>
            <a:off x="460375" y="908720"/>
            <a:ext cx="11330608" cy="5949280"/>
          </a:xfrm>
          <a:prstGeom prst="rect">
            <a:avLst/>
          </a:prstGeom>
          <a:solidFill>
            <a:schemeClr val="accent5">
              <a:lumMod val="40000"/>
              <a:lumOff val="60000"/>
            </a:schemeClr>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indent="-342900">
              <a:buFontTx/>
              <a:buChar char="-"/>
            </a:pPr>
            <a:r>
              <a:rPr lang="ru-RU" sz="2400" dirty="0" smtClean="0"/>
              <a:t>не </a:t>
            </a:r>
            <a:r>
              <a:rPr lang="ru-RU" sz="2400" dirty="0"/>
              <a:t>планировать поездки в страны, неблагополучные по коронавирусной </a:t>
            </a:r>
            <a:endParaRPr lang="ru-RU" sz="2400" dirty="0" smtClean="0"/>
          </a:p>
          <a:p>
            <a:r>
              <a:rPr lang="ru-RU" sz="2400" dirty="0" smtClean="0"/>
              <a:t>инфекции </a:t>
            </a:r>
            <a:r>
              <a:rPr lang="ru-RU" sz="2400" dirty="0"/>
              <a:t>(Китайская Народная Республика, Исламская Республика Иран</a:t>
            </a:r>
            <a:r>
              <a:rPr lang="ru-RU" sz="2400" dirty="0" smtClean="0"/>
              <a:t>,</a:t>
            </a:r>
          </a:p>
          <a:p>
            <a:r>
              <a:rPr lang="ru-RU" sz="2400" dirty="0" smtClean="0"/>
              <a:t> </a:t>
            </a:r>
            <a:r>
              <a:rPr lang="ru-RU" sz="2400" dirty="0"/>
              <a:t>Республика Корея, Итальянская Республика, Федеративная </a:t>
            </a:r>
            <a:r>
              <a:rPr lang="ru-RU" sz="2400" dirty="0" smtClean="0"/>
              <a:t>Республика</a:t>
            </a:r>
          </a:p>
          <a:p>
            <a:r>
              <a:rPr lang="ru-RU" sz="2400" dirty="0" smtClean="0"/>
              <a:t> </a:t>
            </a:r>
            <a:r>
              <a:rPr lang="ru-RU" sz="2400" dirty="0"/>
              <a:t>Германия, Французская Республика, Королевство Испания</a:t>
            </a:r>
            <a:r>
              <a:rPr lang="ru-RU" sz="2400" dirty="0" smtClean="0"/>
              <a:t>) </a:t>
            </a:r>
            <a:r>
              <a:rPr lang="ru-RU" sz="2400" dirty="0"/>
              <a:t>до стабилизации </a:t>
            </a:r>
            <a:endParaRPr lang="ru-RU" sz="2400" dirty="0" smtClean="0"/>
          </a:p>
          <a:p>
            <a:r>
              <a:rPr lang="ru-RU" sz="2400" dirty="0" smtClean="0"/>
              <a:t>ситуации</a:t>
            </a:r>
            <a:endParaRPr lang="ru-RU" sz="2400" dirty="0"/>
          </a:p>
          <a:p>
            <a:pPr marL="342900" indent="-342900">
              <a:buFontTx/>
              <a:buChar char="-"/>
            </a:pPr>
            <a:r>
              <a:rPr lang="ru-RU" sz="2400" dirty="0" smtClean="0"/>
              <a:t>при </a:t>
            </a:r>
            <a:r>
              <a:rPr lang="ru-RU" sz="2400" dirty="0"/>
              <a:t>планировании зарубежных поездок в другие страны - уточнять </a:t>
            </a:r>
            <a:endParaRPr lang="ru-RU" sz="2400" dirty="0" smtClean="0"/>
          </a:p>
          <a:p>
            <a:r>
              <a:rPr lang="ru-RU" sz="2400" dirty="0"/>
              <a:t> </a:t>
            </a:r>
            <a:r>
              <a:rPr lang="ru-RU" sz="2400" dirty="0" smtClean="0"/>
              <a:t>   эпидемиологическую </a:t>
            </a:r>
            <a:r>
              <a:rPr lang="ru-RU" sz="2400" dirty="0"/>
              <a:t>ситуацию;</a:t>
            </a:r>
          </a:p>
          <a:p>
            <a:r>
              <a:rPr lang="ru-RU" sz="2400" dirty="0"/>
              <a:t>- не посещать рынки, где продаются животные, морепродукты;</a:t>
            </a:r>
          </a:p>
          <a:p>
            <a:r>
              <a:rPr lang="ru-RU" sz="2400" dirty="0"/>
              <a:t>- употреблять только термически обработанную пищу, бутилированную воду;</a:t>
            </a:r>
          </a:p>
          <a:p>
            <a:pPr marL="342900" indent="-342900">
              <a:buFontTx/>
              <a:buChar char="-"/>
            </a:pPr>
            <a:r>
              <a:rPr lang="ru-RU" sz="2400" dirty="0" smtClean="0"/>
              <a:t>не </a:t>
            </a:r>
            <a:r>
              <a:rPr lang="ru-RU" sz="2400" dirty="0"/>
              <a:t>посещать зоопарки, культурно-массовые мероприятия с привлечением </a:t>
            </a:r>
            <a:endParaRPr lang="ru-RU" sz="2400" dirty="0" smtClean="0"/>
          </a:p>
          <a:p>
            <a:r>
              <a:rPr lang="ru-RU" sz="2400" dirty="0"/>
              <a:t> </a:t>
            </a:r>
            <a:r>
              <a:rPr lang="ru-RU" sz="2400" dirty="0" smtClean="0"/>
              <a:t>  животных</a:t>
            </a:r>
            <a:r>
              <a:rPr lang="ru-RU" sz="2400" dirty="0"/>
              <a:t>;</a:t>
            </a:r>
          </a:p>
          <a:p>
            <a:endParaRPr lang="ru-RU" sz="2400" dirty="0"/>
          </a:p>
        </p:txBody>
      </p:sp>
    </p:spTree>
    <p:extLst>
      <p:ext uri="{BB962C8B-B14F-4D97-AF65-F5344CB8AC3E}">
        <p14:creationId xmlns:p14="http://schemas.microsoft.com/office/powerpoint/2010/main" val="168089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0"/>
            <a:ext cx="12204700" cy="764704"/>
          </a:xfrm>
          <a:prstGeom prst="rect">
            <a:avLst/>
          </a:prstGeom>
          <a:solidFill>
            <a:schemeClr val="accent5"/>
          </a:solidFill>
          <a:ln>
            <a:headEnd/>
            <a:tailEnd/>
          </a:ln>
        </p:spPr>
        <p:style>
          <a:lnRef idx="3">
            <a:schemeClr val="lt1"/>
          </a:lnRef>
          <a:fillRef idx="1">
            <a:schemeClr val="accent4"/>
          </a:fillRef>
          <a:effectRef idx="1">
            <a:schemeClr val="accent4"/>
          </a:effectRef>
          <a:fontRef idx="minor">
            <a:schemeClr val="lt1"/>
          </a:fontRef>
        </p:style>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sz="2800" b="1" dirty="0"/>
              <a:t>М</a:t>
            </a:r>
            <a:r>
              <a:rPr lang="ru-RU" sz="2800" b="1" dirty="0" smtClean="0"/>
              <a:t>еры </a:t>
            </a:r>
            <a:r>
              <a:rPr lang="ru-RU" sz="2800" b="1" dirty="0"/>
              <a:t>предосторожности</a:t>
            </a:r>
            <a:r>
              <a:rPr lang="ru-RU" sz="2800" dirty="0"/>
              <a:t>:</a:t>
            </a:r>
          </a:p>
        </p:txBody>
      </p:sp>
      <p:sp>
        <p:nvSpPr>
          <p:cNvPr id="4104" name="AutoShape 2" descr="ÐÐ°ÑÑÐ¸Ð½ÐºÐ¸ Ð¿Ð¾ Ð·Ð°Ð¿ÑÐ¾ÑÑ Ð½ÐµÑÐ¿ÐµÑÐ¸ÑÐ¸ÑÐµÑÐºÐ°Ñ Ð¿ÑÐ¾ÑÐ¸Ð»Ð°ÐºÑÐ¸ÐºÐ° Ð¿ÑÐ¸ÐµÐ¼ Ð²Ð¸ÑÐ°Ð¼Ð¸Ð½Ð¾Ð² Ð·Ð°ÐºÐ°Ð»Ð¸Ð²Ð°Ð½Ð¸Ðµ ÐºÐ°ÑÑÐ¸Ð½ÐºÐ¸"/>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4105" name="AutoShape 4" descr="ÐÐ°ÑÑÐ¸Ð½ÐºÐ¸ Ð¿Ð¾ Ð·Ð°Ð¿ÑÐ¾ÑÑ Ð½ÐµÑÐ¿ÐµÑÐ¸ÑÐ¸ÑÐµÑÐºÐ°Ñ Ð¿ÑÐ¾ÑÐ¸Ð»Ð°ÐºÑÐ¸ÐºÐ° Ð¿ÑÐ¸ÐµÐ¼ Ð²Ð¸ÑÐ°Ð¼Ð¸Ð½Ð¾Ð² Ð·Ð°ÐºÐ°Ð»Ð¸Ð²Ð°Ð½Ð¸Ðµ ÐºÐ°ÑÑÐ¸Ð½ÐºÐ¸"/>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4108" name="AutoShape 9" descr="ÐÐ°ÑÑÐ¸Ð½ÐºÐ¸ Ð¿Ð¾ Ð·Ð°Ð¿ÑÐ¾ÑÑ Ð²Ð°ÐºÑÐ¸Ð½Ð°ÑÐ¸Ñ"/>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p>
        </p:txBody>
      </p:sp>
      <p:sp>
        <p:nvSpPr>
          <p:cNvPr id="18" name="Rectangle 4"/>
          <p:cNvSpPr>
            <a:spLocks noChangeArrowheads="1"/>
          </p:cNvSpPr>
          <p:nvPr/>
        </p:nvSpPr>
        <p:spPr bwMode="auto">
          <a:xfrm>
            <a:off x="307975" y="764704"/>
            <a:ext cx="11627024" cy="6093296"/>
          </a:xfrm>
          <a:prstGeom prst="rect">
            <a:avLst/>
          </a:prstGeom>
          <a:solidFill>
            <a:schemeClr val="accent5">
              <a:lumMod val="40000"/>
              <a:lumOff val="60000"/>
            </a:schemeClr>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ru-RU" sz="2400" dirty="0" smtClean="0"/>
              <a:t>- </a:t>
            </a:r>
            <a:r>
              <a:rPr lang="ru-RU" sz="2400" dirty="0"/>
              <a:t>использовать средства защиты органов дыхания (маски);</a:t>
            </a:r>
          </a:p>
          <a:p>
            <a:pPr marL="342900" indent="-342900">
              <a:buFontTx/>
              <a:buChar char="-"/>
            </a:pPr>
            <a:r>
              <a:rPr lang="ru-RU" sz="2400" dirty="0" smtClean="0"/>
              <a:t>мыть </a:t>
            </a:r>
            <a:r>
              <a:rPr lang="ru-RU" sz="2400" dirty="0"/>
              <a:t>руки после посещения мест массового скопления людей </a:t>
            </a:r>
            <a:endParaRPr lang="ru-RU" sz="2400" dirty="0" smtClean="0"/>
          </a:p>
          <a:p>
            <a:r>
              <a:rPr lang="ru-RU" sz="2400" dirty="0"/>
              <a:t> </a:t>
            </a:r>
            <a:r>
              <a:rPr lang="ru-RU" sz="2400" dirty="0" smtClean="0"/>
              <a:t>   и </a:t>
            </a:r>
            <a:r>
              <a:rPr lang="ru-RU" sz="2400" dirty="0"/>
              <a:t>перед приемом пищи;</a:t>
            </a:r>
          </a:p>
          <a:p>
            <a:pPr marL="342900" indent="-342900">
              <a:buFontTx/>
              <a:buChar char="-"/>
            </a:pPr>
            <a:r>
              <a:rPr lang="ru-RU" sz="2400" dirty="0" smtClean="0"/>
              <a:t>по </a:t>
            </a:r>
            <a:r>
              <a:rPr lang="ru-RU" sz="2400" dirty="0"/>
              <a:t>возвращении из </a:t>
            </a:r>
            <a:r>
              <a:rPr lang="ru-RU" sz="2400" dirty="0" smtClean="0"/>
              <a:t> </a:t>
            </a:r>
            <a:r>
              <a:rPr lang="ru-RU" sz="2400" dirty="0"/>
              <a:t>страны, </a:t>
            </a:r>
            <a:r>
              <a:rPr lang="ru-RU" sz="2400" dirty="0" smtClean="0"/>
              <a:t>неблагополучной  </a:t>
            </a:r>
            <a:r>
              <a:rPr lang="ru-RU" sz="2400" dirty="0"/>
              <a:t>по коронавирусной </a:t>
            </a:r>
          </a:p>
          <a:p>
            <a:r>
              <a:rPr lang="ru-RU" sz="2400" dirty="0" smtClean="0"/>
              <a:t> инфекции </a:t>
            </a:r>
            <a:r>
              <a:rPr lang="ru-RU" sz="2400" dirty="0"/>
              <a:t>необходимо понаблюдать за состоянием </a:t>
            </a:r>
            <a:r>
              <a:rPr lang="ru-RU" sz="2400" dirty="0" smtClean="0"/>
              <a:t>своего</a:t>
            </a:r>
          </a:p>
          <a:p>
            <a:r>
              <a:rPr lang="ru-RU" sz="2400" dirty="0"/>
              <a:t> </a:t>
            </a:r>
            <a:r>
              <a:rPr lang="ru-RU" sz="2400" dirty="0" smtClean="0"/>
              <a:t>   </a:t>
            </a:r>
            <a:r>
              <a:rPr lang="ru-RU" sz="2400" dirty="0"/>
              <a:t>здоровья в течение 14 дней;</a:t>
            </a:r>
          </a:p>
          <a:p>
            <a:pPr marL="342900" indent="-342900">
              <a:buFontTx/>
              <a:buChar char="-"/>
            </a:pPr>
            <a:r>
              <a:rPr lang="ru-RU" sz="2400" dirty="0" smtClean="0"/>
              <a:t>при </a:t>
            </a:r>
            <a:r>
              <a:rPr lang="ru-RU" sz="2400" dirty="0"/>
              <a:t>обращении за медицинской помощью на территории Российской </a:t>
            </a:r>
            <a:endParaRPr lang="ru-RU" sz="2400" dirty="0" smtClean="0"/>
          </a:p>
          <a:p>
            <a:r>
              <a:rPr lang="ru-RU" sz="2400" dirty="0"/>
              <a:t> </a:t>
            </a:r>
            <a:r>
              <a:rPr lang="ru-RU" sz="2400" dirty="0" smtClean="0"/>
              <a:t>   Федерации </a:t>
            </a:r>
            <a:r>
              <a:rPr lang="ru-RU" sz="2400" dirty="0"/>
              <a:t>информировать медицинский персонал о времени и </a:t>
            </a:r>
            <a:r>
              <a:rPr lang="ru-RU" sz="2400" dirty="0" smtClean="0"/>
              <a:t>месте</a:t>
            </a:r>
          </a:p>
          <a:p>
            <a:r>
              <a:rPr lang="ru-RU" sz="2400" dirty="0"/>
              <a:t> </a:t>
            </a:r>
            <a:r>
              <a:rPr lang="ru-RU" sz="2400" dirty="0" smtClean="0"/>
              <a:t>    пребывания.</a:t>
            </a:r>
            <a:endParaRPr lang="ru-RU" sz="2400" dirty="0"/>
          </a:p>
        </p:txBody>
      </p:sp>
    </p:spTree>
    <p:extLst>
      <p:ext uri="{BB962C8B-B14F-4D97-AF65-F5344CB8AC3E}">
        <p14:creationId xmlns:p14="http://schemas.microsoft.com/office/powerpoint/2010/main" val="1268227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65760"/>
            <a:ext cx="12204700" cy="903000"/>
          </a:xfrm>
          <a:solidFill>
            <a:srgbClr val="00B0F0"/>
          </a:solidFill>
        </p:spPr>
        <p:txBody>
          <a:bodyPr/>
          <a:lstStyle/>
          <a:p>
            <a:pPr algn="ctr"/>
            <a:r>
              <a:rPr lang="ru-RU" dirty="0"/>
              <a:t>Рекомендуется ограничить:</a:t>
            </a:r>
            <a:br>
              <a:rPr lang="ru-RU" dirty="0"/>
            </a:br>
            <a:endParaRPr lang="ru-RU" dirty="0"/>
          </a:p>
        </p:txBody>
      </p:sp>
      <p:sp>
        <p:nvSpPr>
          <p:cNvPr id="3" name="Объект 2"/>
          <p:cNvSpPr>
            <a:spLocks noGrp="1"/>
          </p:cNvSpPr>
          <p:nvPr>
            <p:ph idx="1"/>
          </p:nvPr>
        </p:nvSpPr>
        <p:spPr>
          <a:xfrm>
            <a:off x="341710" y="1772816"/>
            <a:ext cx="11593288" cy="5085184"/>
          </a:xfrm>
          <a:solidFill>
            <a:srgbClr val="00B0F0"/>
          </a:solidFill>
        </p:spPr>
        <p:txBody>
          <a:bodyPr>
            <a:normAutofit/>
          </a:bodyPr>
          <a:lstStyle/>
          <a:p>
            <a:r>
              <a:rPr lang="ru-RU" sz="2400" dirty="0" smtClean="0">
                <a:latin typeface="Times New Roman" panose="02020603050405020304" pitchFamily="18" charset="0"/>
                <a:cs typeface="Times New Roman" panose="02020603050405020304" pitchFamily="18" charset="0"/>
              </a:rPr>
              <a:t>- </a:t>
            </a:r>
            <a:r>
              <a:rPr lang="ru-RU" sz="2800" b="0" dirty="0" smtClean="0">
                <a:latin typeface="Times New Roman" panose="02020603050405020304" pitchFamily="18" charset="0"/>
                <a:cs typeface="Times New Roman" panose="02020603050405020304" pitchFamily="18" charset="0"/>
              </a:rPr>
              <a:t>любые </a:t>
            </a:r>
            <a:r>
              <a:rPr lang="ru-RU" sz="2800" b="0" dirty="0">
                <a:latin typeface="Times New Roman" panose="02020603050405020304" pitchFamily="18" charset="0"/>
                <a:cs typeface="Times New Roman" panose="02020603050405020304" pitchFamily="18" charset="0"/>
              </a:rPr>
              <a:t>культурные, спортивные, зрелищные, публичные и другие массовые мероприятия, запланированные к проведению в период до 15 апреля 2020 года, особенно с участием иностранных граждан до более благополучной санитарно-эпидемиологической </a:t>
            </a:r>
            <a:r>
              <a:rPr lang="ru-RU" sz="2800" b="0" dirty="0" smtClean="0">
                <a:latin typeface="Times New Roman" panose="02020603050405020304" pitchFamily="18" charset="0"/>
                <a:cs typeface="Times New Roman" panose="02020603050405020304" pitchFamily="18" charset="0"/>
              </a:rPr>
              <a:t>ситуации </a:t>
            </a:r>
            <a:r>
              <a:rPr lang="ru-RU" sz="2400" dirty="0" smtClean="0">
                <a:latin typeface="Times New Roman" panose="02020603050405020304" pitchFamily="18" charset="0"/>
                <a:cs typeface="Times New Roman" panose="02020603050405020304" pitchFamily="18" charset="0"/>
              </a:rPr>
              <a:t>( п.1 Решения </a:t>
            </a:r>
            <a:r>
              <a:rPr lang="ru-RU" sz="2400" dirty="0">
                <a:latin typeface="Times New Roman" panose="02020603050405020304" pitchFamily="18" charset="0"/>
                <a:cs typeface="Times New Roman" panose="02020603050405020304" pitchFamily="18" charset="0"/>
              </a:rPr>
              <a:t>санитарно-</a:t>
            </a:r>
            <a:r>
              <a:rPr lang="ru-RU" sz="2400" dirty="0" err="1">
                <a:latin typeface="Times New Roman" panose="02020603050405020304" pitchFamily="18" charset="0"/>
                <a:cs typeface="Times New Roman" panose="02020603050405020304" pitchFamily="18" charset="0"/>
              </a:rPr>
              <a:t>противоэпидемическои</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комиссии Кабинета </a:t>
            </a:r>
            <a:r>
              <a:rPr lang="ru-RU" sz="2400" dirty="0">
                <a:latin typeface="Times New Roman" panose="02020603050405020304" pitchFamily="18" charset="0"/>
                <a:cs typeface="Times New Roman" panose="02020603050405020304" pitchFamily="18" charset="0"/>
              </a:rPr>
              <a:t>Министров Республики </a:t>
            </a:r>
            <a:r>
              <a:rPr lang="ru-RU" sz="2400" dirty="0" smtClean="0">
                <a:latin typeface="Times New Roman" panose="02020603050405020304" pitchFamily="18" charset="0"/>
                <a:cs typeface="Times New Roman" panose="02020603050405020304" pitchFamily="18" charset="0"/>
              </a:rPr>
              <a:t>Татарстан № 19 от 13.03.2020г. )</a:t>
            </a:r>
            <a:endParaRPr lang="ru-RU" sz="2400" dirty="0">
              <a:latin typeface="Times New Roman" panose="02020603050405020304" pitchFamily="18" charset="0"/>
              <a:cs typeface="Times New Roman" panose="02020603050405020304" pitchFamily="18" charset="0"/>
            </a:endParaRPr>
          </a:p>
          <a:p>
            <a:endParaRPr lang="ru-RU" sz="2800" b="0" dirty="0">
              <a:latin typeface="Times New Roman" panose="02020603050405020304" pitchFamily="18" charset="0"/>
              <a:cs typeface="Times New Roman" panose="02020603050405020304" pitchFamily="18" charset="0"/>
            </a:endParaRPr>
          </a:p>
          <a:p>
            <a:r>
              <a:rPr lang="ru-RU" sz="2800" b="0" dirty="0"/>
              <a:t>- </a:t>
            </a:r>
            <a:r>
              <a:rPr lang="ru-RU" sz="2800" b="0" dirty="0">
                <a:latin typeface="Times New Roman" panose="02020603050405020304" pitchFamily="18" charset="0"/>
                <a:cs typeface="Times New Roman" panose="02020603050405020304" pitchFamily="18" charset="0"/>
              </a:rPr>
              <a:t>Поездка в зарубежные страны, где зарегистрированы случаи заболевания новой коронавирусной инфекцией (COVID- 19); </a:t>
            </a:r>
          </a:p>
          <a:p>
            <a:r>
              <a:rPr lang="ru-RU" sz="2800" b="0" dirty="0" smtClean="0">
                <a:latin typeface="Times New Roman" panose="02020603050405020304" pitchFamily="18" charset="0"/>
                <a:cs typeface="Times New Roman" panose="02020603050405020304" pitchFamily="18" charset="0"/>
              </a:rPr>
              <a:t> </a:t>
            </a:r>
            <a:endParaRPr lang="ru-RU" sz="2800" b="0" dirty="0">
              <a:latin typeface="Times New Roman" panose="02020603050405020304" pitchFamily="18" charset="0"/>
              <a:cs typeface="Times New Roman" panose="02020603050405020304" pitchFamily="18" charset="0"/>
            </a:endParaRPr>
          </a:p>
          <a:p>
            <a:endParaRPr lang="ru-RU" sz="2400" b="0" dirty="0"/>
          </a:p>
        </p:txBody>
      </p:sp>
    </p:spTree>
    <p:extLst>
      <p:ext uri="{BB962C8B-B14F-4D97-AF65-F5344CB8AC3E}">
        <p14:creationId xmlns:p14="http://schemas.microsoft.com/office/powerpoint/2010/main" val="15546677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204699" cy="1844824"/>
          </a:xfrm>
          <a:solidFill>
            <a:schemeClr val="accent2">
              <a:lumMod val="75000"/>
            </a:schemeClr>
          </a:solidFill>
        </p:spPr>
        <p:txBody>
          <a:bodyPr/>
          <a:lstStyle/>
          <a:p>
            <a:pPr algn="ctr"/>
            <a:r>
              <a:rPr lang="ru-RU" sz="2400" dirty="0"/>
              <a:t>Приложение к письму руководителя </a:t>
            </a:r>
            <a:r>
              <a:rPr lang="ru-RU" sz="2400" dirty="0" smtClean="0"/>
              <a:t>Роспотребнадзора </a:t>
            </a:r>
            <a:br>
              <a:rPr lang="ru-RU" sz="2400" dirty="0" smtClean="0"/>
            </a:br>
            <a:r>
              <a:rPr lang="ru-RU" sz="2400" dirty="0" err="1" smtClean="0"/>
              <a:t>А.ю</a:t>
            </a:r>
            <a:r>
              <a:rPr lang="ru-RU" sz="2400" dirty="0"/>
              <a:t>. </a:t>
            </a:r>
            <a:r>
              <a:rPr lang="ru-RU" sz="2400" dirty="0" smtClean="0"/>
              <a:t>Поповой 02/2853-2020-27 от 10.03.2020г</a:t>
            </a:r>
            <a:r>
              <a:rPr lang="ru-RU" sz="2400" dirty="0"/>
              <a:t/>
            </a:r>
            <a:br>
              <a:rPr lang="ru-RU" sz="2400" dirty="0"/>
            </a:br>
            <a:r>
              <a:rPr lang="ru-RU" sz="2000" dirty="0" smtClean="0"/>
              <a:t>рекомендации </a:t>
            </a:r>
            <a:r>
              <a:rPr lang="ru-RU" sz="2000" dirty="0"/>
              <a:t>по профилактике новой коронавирусной инфекции (COVID- 19) среди работников и предлагает довести их до сведения руководителей </a:t>
            </a:r>
            <a:r>
              <a:rPr lang="ru-RU" sz="2000" dirty="0" smtClean="0"/>
              <a:t>организаций </a:t>
            </a:r>
            <a:r>
              <a:rPr lang="ru-RU" sz="2000" dirty="0"/>
              <a:t>независимо от </a:t>
            </a:r>
            <a:r>
              <a:rPr lang="ru-RU" sz="2000" dirty="0" smtClean="0"/>
              <a:t>организационно-правовых </a:t>
            </a:r>
            <a:r>
              <a:rPr lang="ru-RU" sz="2000" dirty="0"/>
              <a:t>форм и форм собственности.</a:t>
            </a:r>
            <a:br>
              <a:rPr lang="ru-RU" sz="2000" dirty="0"/>
            </a:br>
            <a:endParaRPr lang="ru-RU" sz="2000" dirty="0"/>
          </a:p>
        </p:txBody>
      </p:sp>
      <p:sp>
        <p:nvSpPr>
          <p:cNvPr id="3" name="Объект 2"/>
          <p:cNvSpPr>
            <a:spLocks noGrp="1"/>
          </p:cNvSpPr>
          <p:nvPr>
            <p:ph idx="1"/>
          </p:nvPr>
        </p:nvSpPr>
        <p:spPr>
          <a:xfrm>
            <a:off x="269702" y="1844824"/>
            <a:ext cx="11377264" cy="5013176"/>
          </a:xfrm>
          <a:solidFill>
            <a:schemeClr val="accent4">
              <a:lumMod val="60000"/>
              <a:lumOff val="40000"/>
            </a:schemeClr>
          </a:solidFill>
        </p:spPr>
        <p:txBody>
          <a:bodyPr>
            <a:normAutofit lnSpcReduction="10000"/>
          </a:bodyPr>
          <a:lstStyle/>
          <a:p>
            <a:r>
              <a:rPr lang="ru-RU" sz="2400" dirty="0"/>
              <a:t>Работодателям </a:t>
            </a:r>
            <a:r>
              <a:rPr lang="ru-RU" sz="2400" dirty="0" smtClean="0"/>
              <a:t>рекомендуется </a:t>
            </a:r>
            <a:r>
              <a:rPr lang="ru-RU" sz="2400" dirty="0"/>
              <a:t>обеспечить: </a:t>
            </a:r>
            <a:r>
              <a:rPr lang="ru-RU" sz="2400" dirty="0" smtClean="0"/>
              <a:t>- </a:t>
            </a:r>
            <a:r>
              <a:rPr lang="ru-RU" sz="2400" b="0" dirty="0" smtClean="0"/>
              <a:t>при </a:t>
            </a:r>
            <a:r>
              <a:rPr lang="ru-RU" sz="2400" b="0" dirty="0"/>
              <a:t>входе работников в организацию (предприятие) - возможность обработки рук кожными антисептиками, предназначенными для этих целей (в том числе с помощью установленных дозаторов), или дезинфицирующими салфетками с установлением контроля за соблюдением этой гигиенической процедуры; </a:t>
            </a:r>
          </a:p>
          <a:p>
            <a:r>
              <a:rPr lang="ru-RU" sz="2400" b="0" dirty="0"/>
              <a:t>-  	контроль температуры тела работников при входе работников в организацию (предприятие), и в течение рабочего дня (по показаниям), с применением аппаратов для измерения температуры тела бесконтактным или контактным способом (электронные, инфракрасные термометры, переносные </a:t>
            </a:r>
            <a:r>
              <a:rPr lang="ru-RU" sz="2400" b="0" dirty="0" err="1"/>
              <a:t>тепловизоры</a:t>
            </a:r>
            <a:r>
              <a:rPr lang="ru-RU" sz="2400" b="0" dirty="0"/>
              <a:t>) с обязательным отстранением от нахождения на рабочем месте лиц с повышенной температурой тела и с признаками инфекционного заболевания;</a:t>
            </a:r>
          </a:p>
          <a:p>
            <a:r>
              <a:rPr lang="ru-RU" sz="2400" b="0" dirty="0"/>
              <a:t>-	контроль вызова работником врача для оказания первичной медицинской помощи заболевшему на дому; </a:t>
            </a:r>
          </a:p>
          <a:p>
            <a:endParaRPr lang="ru-RU" sz="2400" dirty="0" smtClean="0"/>
          </a:p>
          <a:p>
            <a:pPr algn="just"/>
            <a:endParaRPr lang="ru-RU" sz="2000" dirty="0"/>
          </a:p>
          <a:p>
            <a:pPr algn="just"/>
            <a:endParaRPr lang="ru-RU" sz="2000" dirty="0" smtClean="0"/>
          </a:p>
          <a:p>
            <a:pPr algn="just"/>
            <a:endParaRPr lang="ru-RU" sz="2000" dirty="0"/>
          </a:p>
        </p:txBody>
      </p:sp>
    </p:spTree>
    <p:extLst>
      <p:ext uri="{BB962C8B-B14F-4D97-AF65-F5344CB8AC3E}">
        <p14:creationId xmlns:p14="http://schemas.microsoft.com/office/powerpoint/2010/main" val="10982991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1098423" y="260648"/>
            <a:ext cx="10038366" cy="105112"/>
          </a:xfrm>
        </p:spPr>
        <p:txBody>
          <a:bodyPr/>
          <a:lstStyle/>
          <a:p>
            <a:endParaRPr lang="ru-RU" dirty="0"/>
          </a:p>
        </p:txBody>
      </p:sp>
      <p:sp>
        <p:nvSpPr>
          <p:cNvPr id="3" name="Объект 2"/>
          <p:cNvSpPr>
            <a:spLocks noGrp="1"/>
          </p:cNvSpPr>
          <p:nvPr>
            <p:ph idx="1"/>
          </p:nvPr>
        </p:nvSpPr>
        <p:spPr>
          <a:xfrm>
            <a:off x="485726" y="0"/>
            <a:ext cx="11521280" cy="6858000"/>
          </a:xfrm>
          <a:solidFill>
            <a:schemeClr val="accent4">
              <a:lumMod val="60000"/>
              <a:lumOff val="40000"/>
            </a:schemeClr>
          </a:solidFill>
        </p:spPr>
        <p:txBody>
          <a:bodyPr>
            <a:normAutofit fontScale="92500" lnSpcReduction="20000"/>
          </a:bodyPr>
          <a:lstStyle/>
          <a:p>
            <a:r>
              <a:rPr lang="ru-RU" dirty="0"/>
              <a:t>-	 </a:t>
            </a:r>
            <a:r>
              <a:rPr lang="ru-RU" sz="2400" b="0" dirty="0"/>
              <a:t>контроль соблюдения самоизоляции работников на дому на установленный срок (14 дней) при возвращении их из стран, где зарегистрированы случаи новой коронавирусной инфекции (COVlD-19);</a:t>
            </a:r>
          </a:p>
          <a:p>
            <a:r>
              <a:rPr lang="ru-RU" sz="2400" b="0" dirty="0"/>
              <a:t>-	 информирование работников о необходимости соблюдения правил личной и общественной гигиены: режима регулярного мытья рук с мылом или обработки кожными антисептиками - в течение всего рабочего дня, после каждого посещения туалета;</a:t>
            </a:r>
          </a:p>
          <a:p>
            <a:r>
              <a:rPr lang="ru-RU" sz="2400" b="0" dirty="0"/>
              <a:t>-	качественную 	уборку 	помещений	с	применением </a:t>
            </a:r>
            <a:r>
              <a:rPr lang="ru-RU" sz="2400" b="0" dirty="0" smtClean="0"/>
              <a:t>дезинфицирующих </a:t>
            </a:r>
            <a:r>
              <a:rPr lang="ru-RU" sz="2400" b="0" dirty="0"/>
              <a:t>средств </a:t>
            </a:r>
            <a:r>
              <a:rPr lang="ru-RU" sz="2400" b="0" dirty="0" err="1"/>
              <a:t>вирулицидного</a:t>
            </a:r>
            <a:r>
              <a:rPr lang="ru-RU" sz="2400" b="0" dirty="0"/>
              <a:t> действия, уделив особое внимание дезинфекции дверных ручек, выключателей, поручней, перил, контактных поверхностей (столов и стульев работников, </a:t>
            </a:r>
            <a:r>
              <a:rPr lang="ru-RU" sz="2400" b="0" dirty="0" err="1"/>
              <a:t>орг.техники</a:t>
            </a:r>
            <a:r>
              <a:rPr lang="ru-RU" sz="2400" b="0" dirty="0"/>
              <a:t>), мест общего пользования (комнаты приема пищи, отдыха, туалетных комнат, комнаты и оборудования для занятия спортом и т.п.), во всех помещениях - с кратностью обработки каждые 2 часа;</a:t>
            </a:r>
          </a:p>
          <a:p>
            <a:r>
              <a:rPr lang="ru-RU" sz="2400" b="0" dirty="0"/>
              <a:t>-	 наличие в организации не менее чем пятидневного запаса дезинфицирующих средств для уборки помещений и обработки рук сотрудников, средств индивидуальной защиты органов дыхания на случай выявления лиц с признаками инфекционного заболевания (маски, респираторы);</a:t>
            </a:r>
          </a:p>
          <a:p>
            <a:pPr lvl="0"/>
            <a:r>
              <a:rPr lang="ru-RU" sz="2400" b="0" dirty="0" smtClean="0"/>
              <a:t>-  	применение </a:t>
            </a:r>
            <a:r>
              <a:rPr lang="ru-RU" sz="2400" b="0" dirty="0"/>
              <a:t>в рабочих помещениях бактерицидных ламп, </a:t>
            </a:r>
            <a:r>
              <a:rPr lang="ru-RU" sz="2400" b="0" dirty="0" smtClean="0"/>
              <a:t>рециркуляторов </a:t>
            </a:r>
            <a:r>
              <a:rPr lang="ru-RU" sz="2400" b="0" dirty="0"/>
              <a:t>воздуха с целью регулярного обеззараживания воздуха (по возможности).</a:t>
            </a:r>
          </a:p>
          <a:p>
            <a:r>
              <a:rPr lang="ru-RU" sz="2400" b="0" dirty="0" smtClean="0"/>
              <a:t>-	регулярное </a:t>
            </a:r>
            <a:r>
              <a:rPr lang="ru-RU" sz="2400" b="0" dirty="0"/>
              <a:t>(каждые 2 часа) проваривание рабочих помещений</a:t>
            </a:r>
          </a:p>
        </p:txBody>
      </p:sp>
    </p:spTree>
    <p:extLst>
      <p:ext uri="{BB962C8B-B14F-4D97-AF65-F5344CB8AC3E}">
        <p14:creationId xmlns:p14="http://schemas.microsoft.com/office/powerpoint/2010/main" val="16107036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8422" y="365760"/>
            <a:ext cx="10476535" cy="903000"/>
          </a:xfrm>
          <a:solidFill>
            <a:srgbClr val="00B0F0"/>
          </a:solidFill>
        </p:spPr>
        <p:txBody>
          <a:bodyPr/>
          <a:lstStyle/>
          <a:p>
            <a:pPr algn="ctr"/>
            <a:r>
              <a:rPr lang="ru-RU" dirty="0"/>
              <a:t>Рекомендуется ограничить:</a:t>
            </a:r>
            <a:br>
              <a:rPr lang="ru-RU" dirty="0"/>
            </a:br>
            <a:endParaRPr lang="ru-RU" dirty="0"/>
          </a:p>
        </p:txBody>
      </p:sp>
      <p:sp>
        <p:nvSpPr>
          <p:cNvPr id="3" name="Объект 2"/>
          <p:cNvSpPr>
            <a:spLocks noGrp="1"/>
          </p:cNvSpPr>
          <p:nvPr>
            <p:ph idx="1"/>
          </p:nvPr>
        </p:nvSpPr>
        <p:spPr>
          <a:xfrm>
            <a:off x="269702" y="1772816"/>
            <a:ext cx="11665296" cy="5085184"/>
          </a:xfrm>
          <a:solidFill>
            <a:srgbClr val="00B0F0"/>
          </a:solidFill>
        </p:spPr>
        <p:txBody>
          <a:bodyPr/>
          <a:lstStyle/>
          <a:p>
            <a:r>
              <a:rPr lang="ru-RU" dirty="0" smtClean="0"/>
              <a:t>- </a:t>
            </a:r>
            <a:r>
              <a:rPr lang="ru-RU" sz="2400" b="0" dirty="0" smtClean="0"/>
              <a:t>любые </a:t>
            </a:r>
            <a:r>
              <a:rPr lang="ru-RU" sz="2400" b="0" dirty="0"/>
              <a:t>корпоративные мероприятия в коллективах, участие работников в иных массовых мероприятиях на период эпиднеблагополучия; </a:t>
            </a:r>
          </a:p>
          <a:p>
            <a:r>
              <a:rPr lang="ru-RU" sz="2400" b="0" dirty="0"/>
              <a:t>- направление сотрудников в командировки, особенно в зарубежные страны, где зарегистрированы случаи заболевания новой коронавирусной инфекцией (COVID- 19); </a:t>
            </a:r>
          </a:p>
          <a:p>
            <a:r>
              <a:rPr lang="ru-RU" sz="2400" b="0" dirty="0"/>
              <a:t>-	при планировании отпусков воздержаться от посещения стран, где регистрируются случаи заболевания новой коронавирусной инфекции (COVlD-19).</a:t>
            </a:r>
          </a:p>
          <a:p>
            <a:endParaRPr lang="ru-RU" sz="2400" b="0" dirty="0"/>
          </a:p>
        </p:txBody>
      </p:sp>
    </p:spTree>
    <p:extLst>
      <p:ext uri="{BB962C8B-B14F-4D97-AF65-F5344CB8AC3E}">
        <p14:creationId xmlns:p14="http://schemas.microsoft.com/office/powerpoint/2010/main" val="92718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8422" y="365760"/>
            <a:ext cx="10476535" cy="614968"/>
          </a:xfrm>
          <a:solidFill>
            <a:srgbClr val="00B0F0"/>
          </a:solidFill>
        </p:spPr>
        <p:txBody>
          <a:bodyPr/>
          <a:lstStyle/>
          <a:p>
            <a:pPr algn="ctr"/>
            <a:r>
              <a:rPr lang="ru-RU" sz="2400" b="1" dirty="0"/>
              <a:t>В зависимости от условий питания работников рекомендовать</a:t>
            </a:r>
            <a:r>
              <a:rPr lang="ru-RU" dirty="0" smtClean="0"/>
              <a:t>:</a:t>
            </a:r>
            <a:r>
              <a:rPr lang="ru-RU" dirty="0"/>
              <a:t/>
            </a:r>
            <a:br>
              <a:rPr lang="ru-RU" dirty="0"/>
            </a:br>
            <a:endParaRPr lang="ru-RU" dirty="0"/>
          </a:p>
        </p:txBody>
      </p:sp>
      <p:sp>
        <p:nvSpPr>
          <p:cNvPr id="3" name="Объект 2"/>
          <p:cNvSpPr>
            <a:spLocks noGrp="1"/>
          </p:cNvSpPr>
          <p:nvPr>
            <p:ph idx="1"/>
          </p:nvPr>
        </p:nvSpPr>
        <p:spPr>
          <a:xfrm>
            <a:off x="269702" y="1268760"/>
            <a:ext cx="11737304" cy="5589240"/>
          </a:xfrm>
          <a:solidFill>
            <a:srgbClr val="00B0F0"/>
          </a:solidFill>
        </p:spPr>
        <p:txBody>
          <a:bodyPr>
            <a:normAutofit lnSpcReduction="10000"/>
          </a:bodyPr>
          <a:lstStyle/>
          <a:p>
            <a:pPr marL="0" lvl="0" indent="0" eaLnBrk="0" fontAlgn="base" hangingPunct="0">
              <a:spcBef>
                <a:spcPct val="0"/>
              </a:spcBef>
              <a:spcAft>
                <a:spcPct val="0"/>
              </a:spcAft>
            </a:pPr>
            <a:r>
              <a:rPr lang="ru-RU" altLang="ru-RU" sz="3000" dirty="0" smtClean="0">
                <a:latin typeface="Times New Roman" panose="02020603050405020304" pitchFamily="18" charset="0"/>
                <a:ea typeface="Times New Roman" panose="02020603050405020304" pitchFamily="18" charset="0"/>
                <a:cs typeface="Times New Roman" panose="02020603050405020304" pitchFamily="18" charset="0"/>
              </a:rPr>
              <a:t>При наличии столовой для питания работников</a:t>
            </a:r>
            <a:r>
              <a:rPr lang="ru-RU" altLang="ru-RU" sz="3000" b="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200" b="0" dirty="0" smtClean="0">
              <a:latin typeface="Times New Roman" panose="02020603050405020304" pitchFamily="18" charset="0"/>
              <a:cs typeface="Times New Roman" panose="02020603050405020304" pitchFamily="18" charset="0"/>
            </a:endParaRPr>
          </a:p>
          <a:p>
            <a:pPr marL="0" lvl="0" indent="0" eaLnBrk="0" fontAlgn="base" hangingPunct="0">
              <a:spcBef>
                <a:spcPct val="0"/>
              </a:spcBef>
              <a:spcAft>
                <a:spcPct val="0"/>
              </a:spcAft>
            </a:pPr>
            <a:r>
              <a:rPr lang="ru-RU" altLang="ru-RU" sz="3000" b="0" dirty="0" smtClean="0">
                <a:latin typeface="Times New Roman" panose="02020603050405020304" pitchFamily="18" charset="0"/>
                <a:ea typeface="Times New Roman" panose="02020603050405020304" pitchFamily="18" charset="0"/>
                <a:cs typeface="Times New Roman" panose="02020603050405020304" pitchFamily="18" charset="0"/>
              </a:rPr>
              <a:t>- обеспечить использование посуды однократного применения с последующим ее сбором, обеззараживанием и уничтожением в установленном порядке;</a:t>
            </a:r>
          </a:p>
          <a:p>
            <a:pPr marL="0" indent="0" eaLnBrk="0" fontAlgn="base" hangingPunct="0">
              <a:spcBef>
                <a:spcPct val="0"/>
              </a:spcBef>
              <a:spcAft>
                <a:spcPct val="0"/>
              </a:spcAft>
            </a:pPr>
            <a:r>
              <a:rPr lang="ru-RU" altLang="ru-RU" sz="2400" b="0" dirty="0" smtClean="0">
                <a:latin typeface="Arial" panose="020B0604020202020204" pitchFamily="34" charset="0"/>
                <a:ea typeface="Times New Roman" panose="02020603050405020304" pitchFamily="18" charset="0"/>
              </a:rPr>
              <a:t> -</a:t>
            </a:r>
            <a:r>
              <a:rPr lang="ru-RU" altLang="ru-RU" sz="3200" b="0" dirty="0" smtClean="0">
                <a:latin typeface="Arial" panose="020B0604020202020204" pitchFamily="34" charset="0"/>
                <a:ea typeface="Times New Roman" panose="02020603050405020304" pitchFamily="18" charset="0"/>
              </a:rPr>
              <a:t> </a:t>
            </a:r>
            <a:r>
              <a:rPr lang="ru-RU" altLang="ru-RU" sz="3100" b="0" dirty="0">
                <a:latin typeface="Times New Roman" panose="02020603050405020304" pitchFamily="18" charset="0"/>
                <a:ea typeface="Times New Roman" panose="02020603050405020304" pitchFamily="18" charset="0"/>
                <a:cs typeface="Times New Roman" panose="02020603050405020304" pitchFamily="18" charset="0"/>
              </a:rPr>
              <a:t>при использовании посуды многократного применения ее обработку желательно проводить на специализированных моечных машинах в соответствии с инструкцией по ее эксплуатации с применением режимов обработки, обеспечивающих дезинфекцию посуды и столовых приборов при температуре не ниже 65 </a:t>
            </a:r>
            <a:r>
              <a:rPr lang="ru-RU" altLang="ru-RU" sz="3100" b="0" dirty="0" err="1">
                <a:latin typeface="Times New Roman" panose="02020603050405020304" pitchFamily="18" charset="0"/>
                <a:ea typeface="Times New Roman" panose="02020603050405020304" pitchFamily="18" charset="0"/>
                <a:cs typeface="Times New Roman" panose="02020603050405020304" pitchFamily="18" charset="0"/>
              </a:rPr>
              <a:t>град.С</a:t>
            </a:r>
            <a:r>
              <a:rPr lang="ru-RU" altLang="ru-RU" sz="3100" b="0" dirty="0">
                <a:latin typeface="Times New Roman" panose="02020603050405020304" pitchFamily="18" charset="0"/>
                <a:ea typeface="Times New Roman" panose="02020603050405020304" pitchFamily="18" charset="0"/>
                <a:cs typeface="Times New Roman" panose="02020603050405020304" pitchFamily="18" charset="0"/>
              </a:rPr>
              <a:t> в течение 90 минут или ручным способом при той же температуре с применением дезинфицирующих средств в соответствии с требованиями санитарного законодательства</a:t>
            </a:r>
            <a:r>
              <a:rPr lang="ru-RU" altLang="ru-RU" sz="3100" b="0" dirty="0">
                <a:latin typeface="Times New Roman" panose="02020603050405020304" pitchFamily="18" charset="0"/>
                <a:cs typeface="Times New Roman" panose="02020603050405020304" pitchFamily="18" charset="0"/>
              </a:rPr>
              <a:t> </a:t>
            </a:r>
          </a:p>
          <a:p>
            <a:pPr marL="0" lvl="0" indent="0" eaLnBrk="0" fontAlgn="base" hangingPunct="0">
              <a:spcBef>
                <a:spcPct val="0"/>
              </a:spcBef>
              <a:spcAft>
                <a:spcPct val="0"/>
              </a:spcAft>
            </a:pPr>
            <a:endParaRPr lang="ru-RU" altLang="ru-RU" sz="3200" b="0" dirty="0">
              <a:latin typeface="Arial" panose="020B0604020202020204" pitchFamily="34" charset="0"/>
            </a:endParaRPr>
          </a:p>
          <a:p>
            <a:endParaRPr lang="ru-RU" sz="2400" b="0" dirty="0"/>
          </a:p>
        </p:txBody>
      </p:sp>
      <p:pic>
        <p:nvPicPr>
          <p:cNvPr id="2055" name="Picture 43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47625" cy="1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4703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65760"/>
            <a:ext cx="12204700" cy="1047016"/>
          </a:xfrm>
          <a:solidFill>
            <a:srgbClr val="00B0F0"/>
          </a:solidFill>
        </p:spPr>
        <p:txBody>
          <a:bodyPr/>
          <a:lstStyle/>
          <a:p>
            <a:pPr algn="ctr"/>
            <a:r>
              <a:rPr lang="ru-RU" sz="2400" b="1" dirty="0"/>
              <a:t>В зависимости от условий питания работников рекомендовать</a:t>
            </a:r>
            <a:r>
              <a:rPr lang="ru-RU" dirty="0" smtClean="0"/>
              <a:t>:</a:t>
            </a:r>
            <a:r>
              <a:rPr lang="ru-RU" dirty="0"/>
              <a:t/>
            </a:r>
            <a:br>
              <a:rPr lang="ru-RU" dirty="0"/>
            </a:br>
            <a:endParaRPr lang="ru-RU" dirty="0"/>
          </a:p>
        </p:txBody>
      </p:sp>
      <p:sp>
        <p:nvSpPr>
          <p:cNvPr id="3" name="Объект 2"/>
          <p:cNvSpPr>
            <a:spLocks noGrp="1"/>
          </p:cNvSpPr>
          <p:nvPr>
            <p:ph idx="1"/>
          </p:nvPr>
        </p:nvSpPr>
        <p:spPr>
          <a:xfrm>
            <a:off x="341710" y="2060848"/>
            <a:ext cx="11521280" cy="4797152"/>
          </a:xfrm>
          <a:solidFill>
            <a:srgbClr val="00B0F0"/>
          </a:solidFill>
        </p:spPr>
        <p:txBody>
          <a:bodyPr>
            <a:normAutofit/>
          </a:bodyPr>
          <a:lstStyle/>
          <a:p>
            <a:r>
              <a:rPr lang="ru-RU" sz="2800" dirty="0">
                <a:latin typeface="Times New Roman" panose="02020603050405020304" pitchFamily="18" charset="0"/>
                <a:cs typeface="Times New Roman" panose="02020603050405020304" pitchFamily="18" charset="0"/>
              </a:rPr>
              <a:t>При отсутствии столовой:</a:t>
            </a:r>
          </a:p>
          <a:p>
            <a:r>
              <a:rPr lang="ru-RU" sz="2800" dirty="0">
                <a:latin typeface="Times New Roman" panose="02020603050405020304" pitchFamily="18" charset="0"/>
                <a:cs typeface="Times New Roman" panose="02020603050405020304" pitchFamily="18" charset="0"/>
              </a:rPr>
              <a:t>- запретить прием пищи на рабочих местах, пищу принимать только в специально отведенной комнате — комнате приема пищи;</a:t>
            </a:r>
          </a:p>
          <a:p>
            <a:r>
              <a:rPr lang="ru-RU" sz="2800" dirty="0">
                <a:latin typeface="Times New Roman" panose="02020603050405020304" pitchFamily="18" charset="0"/>
                <a:cs typeface="Times New Roman" panose="02020603050405020304" pitchFamily="18" charset="0"/>
              </a:rPr>
              <a:t>-	при отсутствии комнаты приема пищи, предусмотреть выделение помещения для этих целей с раковиной для мытья рук (подводкой горячей и холодной воды), обеспечив его ежедневную уборку с помощью дезинфицирующих средств.</a:t>
            </a:r>
          </a:p>
          <a:p>
            <a:pPr marL="0" lvl="0" indent="0" eaLnBrk="0" fontAlgn="base" hangingPunct="0">
              <a:spcBef>
                <a:spcPct val="0"/>
              </a:spcBef>
              <a:spcAft>
                <a:spcPct val="0"/>
              </a:spcAft>
            </a:pPr>
            <a:endParaRPr lang="ru-RU" altLang="ru-RU" sz="3200" b="0" dirty="0">
              <a:latin typeface="Arial" panose="020B0604020202020204" pitchFamily="34" charset="0"/>
            </a:endParaRPr>
          </a:p>
          <a:p>
            <a:endParaRPr lang="ru-RU" sz="2400" b="0" dirty="0"/>
          </a:p>
        </p:txBody>
      </p:sp>
      <p:pic>
        <p:nvPicPr>
          <p:cNvPr id="2055" name="Picture 43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47625" cy="1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6435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Прямая соединительная линия 10"/>
          <p:cNvCxnSpPr/>
          <p:nvPr/>
        </p:nvCxnSpPr>
        <p:spPr>
          <a:xfrm>
            <a:off x="1673225" y="3571875"/>
            <a:ext cx="1643063" cy="158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124" name="Rectangle 4"/>
          <p:cNvSpPr>
            <a:spLocks noChangeArrowheads="1"/>
          </p:cNvSpPr>
          <p:nvPr/>
        </p:nvSpPr>
        <p:spPr bwMode="auto">
          <a:xfrm>
            <a:off x="0" y="0"/>
            <a:ext cx="12204700" cy="1052737"/>
          </a:xfrm>
          <a:prstGeom prst="rect">
            <a:avLst/>
          </a:prstGeom>
          <a:solidFill>
            <a:schemeClr val="accent3">
              <a:lumMod val="50000"/>
            </a:schemeClr>
          </a:solidFill>
          <a:ln w="9525">
            <a:solidFill>
              <a:schemeClr val="bg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buNone/>
            </a:pPr>
            <a:r>
              <a:rPr lang="ru-RU" b="1" dirty="0"/>
              <a:t>Гигиена при гриппе, коронавирусной </a:t>
            </a:r>
            <a:r>
              <a:rPr lang="ru-RU" b="1" dirty="0" smtClean="0"/>
              <a:t>инфекции и </a:t>
            </a:r>
            <a:r>
              <a:rPr lang="ru-RU" b="1" dirty="0"/>
              <a:t>других ОРВИ</a:t>
            </a:r>
            <a:endParaRPr lang="ru-RU" dirty="0"/>
          </a:p>
        </p:txBody>
      </p:sp>
      <p:sp>
        <p:nvSpPr>
          <p:cNvPr id="18" name="Rectangle 4">
            <a:extLst/>
          </p:cNvPr>
          <p:cNvSpPr>
            <a:spLocks noChangeArrowheads="1"/>
          </p:cNvSpPr>
          <p:nvPr/>
        </p:nvSpPr>
        <p:spPr bwMode="auto">
          <a:xfrm>
            <a:off x="197695" y="980728"/>
            <a:ext cx="11809312" cy="5877272"/>
          </a:xfrm>
          <a:prstGeom prst="rect">
            <a:avLst/>
          </a:prstGeom>
          <a:solidFill>
            <a:schemeClr val="accent3">
              <a:lumMod val="60000"/>
              <a:lumOff val="40000"/>
            </a:schemeClr>
          </a:solidFill>
          <a:ln w="9525">
            <a:solidFill>
              <a:schemeClr val="bg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r>
              <a:rPr lang="ru-RU" sz="2000" dirty="0"/>
              <a:t>Мыть руки после посещения любых общественных мест, транспорта, прикосновений к дверным ручкам, </a:t>
            </a:r>
            <a:endParaRPr lang="ru-RU" sz="2000" dirty="0" smtClean="0"/>
          </a:p>
          <a:p>
            <a:pPr lvl="0">
              <a:buNone/>
            </a:pPr>
            <a:r>
              <a:rPr lang="ru-RU" sz="2000" dirty="0" smtClean="0"/>
              <a:t>деньгам</a:t>
            </a:r>
            <a:r>
              <a:rPr lang="ru-RU" sz="2000" dirty="0"/>
              <a:t>, оргтехнике общественного пользования на рабочем месте, перед едой и приготовлением пищи. </a:t>
            </a:r>
            <a:endParaRPr lang="ru-RU" sz="2000" dirty="0" smtClean="0"/>
          </a:p>
          <a:p>
            <a:pPr lvl="0">
              <a:buNone/>
            </a:pPr>
            <a:r>
              <a:rPr lang="ru-RU" sz="2000" dirty="0" smtClean="0"/>
              <a:t>Уделите </a:t>
            </a:r>
            <a:r>
              <a:rPr lang="ru-RU" sz="2000" dirty="0"/>
              <a:t>особое внимание тщательному намыливанию (не менее 20 секунд), и последующему полному </a:t>
            </a:r>
            <a:endParaRPr lang="ru-RU" sz="2000" dirty="0" smtClean="0"/>
          </a:p>
          <a:p>
            <a:pPr lvl="0">
              <a:buNone/>
            </a:pPr>
            <a:r>
              <a:rPr lang="ru-RU" sz="2000" dirty="0" smtClean="0"/>
              <a:t>осушению рук. После </a:t>
            </a:r>
            <a:r>
              <a:rPr lang="ru-RU" sz="2000" dirty="0"/>
              <a:t>возвращения с улицы домой - вымыть руки и лицо с мылом, промыть нос </a:t>
            </a:r>
            <a:endParaRPr lang="ru-RU" sz="2000" dirty="0" smtClean="0"/>
          </a:p>
          <a:p>
            <a:pPr lvl="0">
              <a:buNone/>
            </a:pPr>
            <a:r>
              <a:rPr lang="ru-RU" sz="2000" dirty="0" smtClean="0"/>
              <a:t>изотоническим раствором </a:t>
            </a:r>
            <a:r>
              <a:rPr lang="ru-RU" sz="2000" dirty="0"/>
              <a:t>соли.</a:t>
            </a:r>
          </a:p>
          <a:p>
            <a:pPr lvl="0"/>
            <a:r>
              <a:rPr lang="ru-RU" sz="2000" dirty="0"/>
              <a:t>Прикасаться к лицу, глазам-только недавно вымытыми руками. При отсутствии доступа к воде и мылу, </a:t>
            </a:r>
            <a:endParaRPr lang="ru-RU" sz="2000" dirty="0" smtClean="0"/>
          </a:p>
          <a:p>
            <a:pPr lvl="0">
              <a:buNone/>
            </a:pPr>
            <a:r>
              <a:rPr lang="ru-RU" sz="2000" dirty="0" smtClean="0"/>
              <a:t>для </a:t>
            </a:r>
            <a:r>
              <a:rPr lang="ru-RU" sz="2000" dirty="0"/>
              <a:t>очистки рук использовать дезинфицирующие средства на спиртовой основе. Или воспользоваться </a:t>
            </a:r>
            <a:endParaRPr lang="ru-RU" sz="2000" dirty="0" smtClean="0"/>
          </a:p>
          <a:p>
            <a:pPr lvl="0">
              <a:buNone/>
            </a:pPr>
            <a:r>
              <a:rPr lang="ru-RU" sz="2000" dirty="0"/>
              <a:t> </a:t>
            </a:r>
            <a:r>
              <a:rPr lang="ru-RU" sz="2000" dirty="0" smtClean="0"/>
              <a:t>одноразовой </a:t>
            </a:r>
            <a:r>
              <a:rPr lang="ru-RU" sz="2000" dirty="0"/>
              <a:t>салфеткой, при необходимости прикосновения к глазам или носу</a:t>
            </a:r>
          </a:p>
          <a:p>
            <a:pPr lvl="0"/>
            <a:r>
              <a:rPr lang="ru-RU" sz="2000" dirty="0"/>
              <a:t>Надевать одноразовую медицинскую маску в людных местах и транспорте. Менять маску на новую </a:t>
            </a:r>
            <a:r>
              <a:rPr lang="ru-RU" sz="2000" dirty="0" smtClean="0"/>
              <a:t>надо</a:t>
            </a:r>
          </a:p>
          <a:p>
            <a:pPr lvl="0">
              <a:buNone/>
            </a:pPr>
            <a:r>
              <a:rPr lang="ru-RU" sz="2000" dirty="0" smtClean="0"/>
              <a:t> </a:t>
            </a:r>
            <a:r>
              <a:rPr lang="ru-RU" sz="2000" dirty="0"/>
              <a:t>каждые 2-3 часа, повторно использовать маску нельзя.</a:t>
            </a:r>
          </a:p>
          <a:p>
            <a:pPr lvl="0"/>
            <a:r>
              <a:rPr lang="ru-RU" sz="2000" dirty="0"/>
              <a:t>Отдавать предпочтение гладким прическам, когда вы находитесь в местах скопления людей, </a:t>
            </a:r>
            <a:endParaRPr lang="ru-RU" sz="2000" dirty="0" smtClean="0"/>
          </a:p>
          <a:p>
            <a:pPr lvl="0">
              <a:buNone/>
            </a:pPr>
            <a:r>
              <a:rPr lang="ru-RU" sz="2000" dirty="0" smtClean="0"/>
              <a:t>распущенные </a:t>
            </a:r>
            <a:r>
              <a:rPr lang="ru-RU" sz="2000" dirty="0"/>
              <a:t>волосы, часто контактируя с лицом, увеличивают риск инфицирования.</a:t>
            </a:r>
          </a:p>
          <a:p>
            <a:pPr lvl="0"/>
            <a:r>
              <a:rPr lang="ru-RU" sz="2000" dirty="0"/>
              <a:t>Избегать близких контактов и пребывания в одном помещении с людьми, имеющими видимые признаки </a:t>
            </a:r>
            <a:endParaRPr lang="ru-RU" sz="2000" dirty="0" smtClean="0"/>
          </a:p>
          <a:p>
            <a:pPr lvl="0">
              <a:buNone/>
            </a:pPr>
            <a:r>
              <a:rPr lang="ru-RU" sz="2000" dirty="0" smtClean="0"/>
              <a:t>ОРВИ </a:t>
            </a:r>
            <a:r>
              <a:rPr lang="ru-RU" sz="2000" dirty="0"/>
              <a:t>(кашель, чихание, выделения из носа).</a:t>
            </a:r>
          </a:p>
          <a:p>
            <a:pPr lvl="0"/>
            <a:r>
              <a:rPr lang="ru-RU" sz="2000" dirty="0" smtClean="0"/>
              <a:t>Чаще </a:t>
            </a:r>
            <a:r>
              <a:rPr lang="ru-RU" sz="2000" dirty="0"/>
              <a:t>проветривать помещения.</a:t>
            </a:r>
          </a:p>
          <a:p>
            <a:pPr lvl="0"/>
            <a:r>
              <a:rPr lang="ru-RU" sz="2000" dirty="0"/>
              <a:t>Не пользоваться общими полотенцами.</a:t>
            </a:r>
          </a:p>
        </p:txBody>
      </p:sp>
    </p:spTree>
    <p:extLst>
      <p:ext uri="{BB962C8B-B14F-4D97-AF65-F5344CB8AC3E}">
        <p14:creationId xmlns:p14="http://schemas.microsoft.com/office/powerpoint/2010/main" val="24915003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025" y="0"/>
            <a:ext cx="9772650" cy="6858000"/>
          </a:xfrm>
          <a:prstGeom prst="rect">
            <a:avLst/>
          </a:prstGeom>
        </p:spPr>
      </p:pic>
    </p:spTree>
    <p:extLst>
      <p:ext uri="{BB962C8B-B14F-4D97-AF65-F5344CB8AC3E}">
        <p14:creationId xmlns:p14="http://schemas.microsoft.com/office/powerpoint/2010/main" val="12481262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6862" y="0"/>
            <a:ext cx="9650976" cy="6858000"/>
          </a:xfrm>
          <a:prstGeom prst="rect">
            <a:avLst/>
          </a:prstGeom>
        </p:spPr>
      </p:pic>
    </p:spTree>
    <p:extLst>
      <p:ext uri="{BB962C8B-B14F-4D97-AF65-F5344CB8AC3E}">
        <p14:creationId xmlns:p14="http://schemas.microsoft.com/office/powerpoint/2010/main" val="22613489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97694" y="214313"/>
            <a:ext cx="11737304" cy="694407"/>
          </a:xfrm>
          <a:prstGeom prst="rect">
            <a:avLst/>
          </a:prstGeom>
          <a:solidFill>
            <a:schemeClr val="accent4"/>
          </a:solidFill>
          <a:ln w="9525">
            <a:solidFill>
              <a:schemeClr val="bg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ru-RU" sz="3600" b="1" dirty="0"/>
              <a:t>Как не заразить окружающих</a:t>
            </a:r>
            <a:endParaRPr lang="ru-RU" sz="3600" dirty="0"/>
          </a:p>
        </p:txBody>
      </p:sp>
      <p:sp>
        <p:nvSpPr>
          <p:cNvPr id="2" name="Прямоугольник 1"/>
          <p:cNvSpPr/>
          <p:nvPr/>
        </p:nvSpPr>
        <p:spPr>
          <a:xfrm>
            <a:off x="485726" y="1673803"/>
            <a:ext cx="11521280" cy="2862322"/>
          </a:xfrm>
          <a:prstGeom prst="rect">
            <a:avLst/>
          </a:prstGeom>
        </p:spPr>
        <p:txBody>
          <a:bodyPr wrap="square">
            <a:spAutoFit/>
          </a:bodyPr>
          <a:lstStyle/>
          <a:p>
            <a:r>
              <a:rPr lang="ru-RU" dirty="0"/>
              <a:t>•	Минимизировать контакты со здоровыми людьми (приветственные рукопожатия, поцелуи).</a:t>
            </a:r>
          </a:p>
          <a:p>
            <a:r>
              <a:rPr lang="ru-RU" dirty="0"/>
              <a:t>•	Если вы испытываете недомогание, но вынуждены общаться с другими людьми или пользоваться общественным транспортом - использовать одноразовую маску, обязательно меняя ее на новую каждый час.</a:t>
            </a:r>
          </a:p>
          <a:p>
            <a:r>
              <a:rPr lang="ru-RU" dirty="0"/>
              <a:t>•	При кашле или чихании обязательно прикрывать рот, по возможности - одноразовым платком, если его нет - ладонями или локтевым сгибом.</a:t>
            </a:r>
          </a:p>
          <a:p>
            <a:r>
              <a:rPr lang="ru-RU" dirty="0"/>
              <a:t>•	Пользоваться только личной или одноразовой посудой.</a:t>
            </a:r>
          </a:p>
          <a:p>
            <a:r>
              <a:rPr lang="ru-RU" dirty="0"/>
              <a:t>•	Изолировать от домочадцев свои предметы личной гигиены: зубную щетку, мочалку, полотенца.</a:t>
            </a:r>
          </a:p>
          <a:p>
            <a:r>
              <a:rPr lang="ru-RU" dirty="0"/>
              <a:t>•	Проводить влажную уборку дома ежедневно, включая обработку дверных ручек, выключателей, панелей управления оргтехникой.</a:t>
            </a:r>
          </a:p>
        </p:txBody>
      </p:sp>
      <p:sp>
        <p:nvSpPr>
          <p:cNvPr id="3" name="Прямоугольник 2"/>
          <p:cNvSpPr/>
          <p:nvPr/>
        </p:nvSpPr>
        <p:spPr>
          <a:xfrm>
            <a:off x="2789982" y="5301208"/>
            <a:ext cx="6102350" cy="1323439"/>
          </a:xfrm>
          <a:prstGeom prst="rect">
            <a:avLst/>
          </a:prstGeom>
        </p:spPr>
        <p:txBody>
          <a:bodyPr>
            <a:spAutoFit/>
          </a:bodyPr>
          <a:lstStyle/>
          <a:p>
            <a:pPr algn="ctr"/>
            <a:r>
              <a:rPr lang="ru-RU" sz="2000" b="1" dirty="0">
                <a:solidFill>
                  <a:srgbClr val="4F4F4F"/>
                </a:solidFill>
                <a:latin typeface="Times New Roman" panose="02020603050405020304" pitchFamily="18" charset="0"/>
                <a:ea typeface="Times New Roman" panose="02020603050405020304" pitchFamily="18" charset="0"/>
              </a:rPr>
              <a:t>Соблюдение </a:t>
            </a:r>
            <a:r>
              <a:rPr lang="ru-RU" sz="2000" b="1" dirty="0" smtClean="0">
                <a:solidFill>
                  <a:srgbClr val="4F4F4F"/>
                </a:solidFill>
                <a:latin typeface="Times New Roman" panose="02020603050405020304" pitchFamily="18" charset="0"/>
                <a:ea typeface="Times New Roman" panose="02020603050405020304" pitchFamily="18" charset="0"/>
              </a:rPr>
              <a:t>элементарных </a:t>
            </a:r>
            <a:r>
              <a:rPr lang="ru-RU" sz="2000" b="1" dirty="0">
                <a:solidFill>
                  <a:srgbClr val="4F4F4F"/>
                </a:solidFill>
                <a:latin typeface="Times New Roman" panose="02020603050405020304" pitchFamily="18" charset="0"/>
                <a:ea typeface="Times New Roman" panose="02020603050405020304" pitchFamily="18" charset="0"/>
              </a:rPr>
              <a:t>гигиенических правил позволит существенно снизить риск заражения или дальнейшего распространения </a:t>
            </a:r>
            <a:r>
              <a:rPr lang="ru-RU" sz="2000" b="1" kern="1800" dirty="0">
                <a:solidFill>
                  <a:srgbClr val="000000"/>
                </a:solidFill>
                <a:latin typeface="Times New Roman" panose="02020603050405020304" pitchFamily="18" charset="0"/>
                <a:ea typeface="Times New Roman" panose="02020603050405020304" pitchFamily="18" charset="0"/>
              </a:rPr>
              <a:t>гриппа, </a:t>
            </a:r>
            <a:r>
              <a:rPr lang="ru-RU" sz="2000" b="1" kern="1800" dirty="0" err="1">
                <a:solidFill>
                  <a:srgbClr val="000000"/>
                </a:solidFill>
                <a:latin typeface="Times New Roman" panose="02020603050405020304" pitchFamily="18" charset="0"/>
                <a:ea typeface="Times New Roman" panose="02020603050405020304" pitchFamily="18" charset="0"/>
              </a:rPr>
              <a:t>коронавирусной</a:t>
            </a:r>
            <a:r>
              <a:rPr lang="ru-RU" sz="2000" b="1" kern="1800" dirty="0">
                <a:solidFill>
                  <a:srgbClr val="000000"/>
                </a:solidFill>
                <a:latin typeface="Times New Roman" panose="02020603050405020304" pitchFamily="18" charset="0"/>
                <a:ea typeface="Times New Roman" panose="02020603050405020304" pitchFamily="18" charset="0"/>
              </a:rPr>
              <a:t> инфекции и других ОРВИ.</a:t>
            </a:r>
            <a:endParaRPr lang="ru-RU" sz="2000" b="1" dirty="0"/>
          </a:p>
        </p:txBody>
      </p:sp>
    </p:spTree>
    <p:extLst>
      <p:ext uri="{BB962C8B-B14F-4D97-AF65-F5344CB8AC3E}">
        <p14:creationId xmlns:p14="http://schemas.microsoft.com/office/powerpoint/2010/main" val="27716934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Углы">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Углы">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2564</TotalTime>
  <Words>897</Words>
  <Application>Microsoft Office PowerPoint</Application>
  <PresentationFormat>Произвольный</PresentationFormat>
  <Paragraphs>98</Paragraphs>
  <Slides>14</Slides>
  <Notes>4</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Углы</vt:lpstr>
      <vt:lpstr>Грипп, коронавирусная инфекция и другие острые респираторные вирусные инфекции (ОРВИ) </vt:lpstr>
      <vt:lpstr>Презентация PowerPoint</vt:lpstr>
      <vt:lpstr>Презентация PowerPoint</vt:lpstr>
      <vt:lpstr>Презентация PowerPoint</vt:lpstr>
      <vt:lpstr>Рекомендуется ограничить: </vt:lpstr>
      <vt:lpstr>Приложение к письму руководителя Роспотребнадзора  А.ю. Поповой 02/2853-2020-27 от 10.03.2020г рекомендации по профилактике новой коронавирусной инфекции (COVID- 19) среди работников и предлагает довести их до сведения руководителей организаций независимо от организационно-правовых форм и форм собственности. </vt:lpstr>
      <vt:lpstr>Презентация PowerPoint</vt:lpstr>
      <vt:lpstr>Рекомендуется ограничить: </vt:lpstr>
      <vt:lpstr>В зависимости от условий питания работников рекомендовать: </vt:lpstr>
      <vt:lpstr>В зависимости от условий питания работников рекомендовать: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Вопросы принимаются в      WhatsApp:  8 987-270-8787</dc:title>
  <dc:creator>timirjasova</dc:creator>
  <cp:lastModifiedBy>User</cp:lastModifiedBy>
  <cp:revision>237</cp:revision>
  <cp:lastPrinted>2020-03-16T05:00:24Z</cp:lastPrinted>
  <dcterms:created xsi:type="dcterms:W3CDTF">2017-02-10T15:20:05Z</dcterms:created>
  <dcterms:modified xsi:type="dcterms:W3CDTF">2020-03-16T05:34:12Z</dcterms:modified>
</cp:coreProperties>
</file>