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88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Интро" id="{311EF418-33C8-4258-847B-9C0338E2C446}">
          <p14:sldIdLst/>
        </p14:section>
        <p14:section name="Финансовые продукты" id="{F2882229-6D92-4E9B-B711-C3D1B75F62B8}">
          <p14:sldIdLst>
            <p14:sldId id="48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0F1"/>
    <a:srgbClr val="A5C0E3"/>
    <a:srgbClr val="4278C3"/>
    <a:srgbClr val="EDF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6410"/>
  </p:normalViewPr>
  <p:slideViewPr>
    <p:cSldViewPr snapToGrid="0">
      <p:cViewPr>
        <p:scale>
          <a:sx n="100" d="100"/>
          <a:sy n="100" d="100"/>
        </p:scale>
        <p:origin x="-87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5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1949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B98FE-280C-49C0-965D-80F5C8754C38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148A3-3AB4-4836-9182-8E62A3D5D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5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613D-8218-4633-9C56-930533ADBE0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565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C4F0AC-F687-44BE-956A-2161C9F99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DB537DD-A0BB-4470-8CA6-1760B13D6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BD9859-C92C-460D-9B7E-6D40FF73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8A683F8-F27C-4C5C-8536-640843933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7675454-5602-4E77-9CF4-ECFC13F1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4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E53225-25AE-4810-AF12-93249CA9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3834069-AF2B-4B4C-B7E2-82470BD69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585DE1B-4B71-495B-8E1C-D586CA15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9884AF0-317E-412F-84D7-30FFB6D34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589D68B-D4E5-491A-BBB9-8F9740963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14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9A63DB4-B0C9-4A83-A92D-FFBC1F068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00E513D-B76A-41DB-B1C1-71BF0F20D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85E21CC-88AE-41FF-9BA9-8E1894CB2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4AD8B9-6EDC-4D1F-8CF8-716FAF5DA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979566-5EE8-4FAB-B14B-C256A66E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22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7B0030-574B-4364-9897-A22C7FFC7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656210-78DB-48A8-AFF5-34E490791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461938-4F8C-46E2-801A-BD1817909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23BD15-B734-47C8-A56C-BD98A9AE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1EC6F52-AAA4-49B5-A3F4-0A99D30C0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5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D4971F-844E-46EF-8882-29A8FC47A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A122906-256A-4994-9299-7D905314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84ADCE6-F5F4-4518-84E8-928662229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823D10E-1769-44D6-97C1-069015CBA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1A059C-A884-419B-AD5A-8977D445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69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FBF0A3-B93D-4AC3-956D-056B2CF6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D4021B-5869-4F88-8833-941C6254F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315402E-BFE7-4E16-A294-45CF358E1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9097774-4975-4E6B-8C07-A20FBFB8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28CCAC-E8A5-41F6-8EBB-DD704019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A54C362-0AF0-41F7-BE84-89CCB8E4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02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B00C82-71FB-49BE-BF52-06C40705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5D6F5CE-CED7-4712-87CD-178753E9B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CE319E6-151A-434F-9797-9F055197A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8B1D7C3-3CA8-4CC2-B1B4-BCD342ED9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8DFACE6-5A23-41B6-838B-8AC34640D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400A806-45DD-41C4-BD1A-56E014C5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69FD5E1-2ED5-4308-9C85-9907B702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D685245-558A-4844-83A3-203FD0D37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21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6323B5-CD42-45A4-B56C-E4B306B3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3F035AD-4C1F-4DB0-BB90-9B496C81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707FC01-1F7E-4AFB-8F7F-4EF66CED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A8C87D6-F4C0-4223-8D00-1D3446F3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08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C043F82-91EA-4814-88C3-365EAF9E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5F31F1D-7F6E-4A2D-B8FD-FCDA197C2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60CC644-9AE8-4DC1-824E-213F0244E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2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16A7F3-E344-4DF4-85A7-0EA4DB31A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2683075-F241-4E04-8067-2A3873733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209CBFB-FECC-4238-9162-4AA0BFC0A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9C3D438-86CC-483E-BD4F-680BE4CA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2FD389-6F9C-4C7D-AEB9-35647200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9394CB-ADD1-4800-A10D-01F45E37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7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6169DD-6F0E-4EFB-8DDE-4F450E556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D56F574-1506-49E5-9854-9FFADFC41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336E165-17FE-4CCF-93EA-E253B12EC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A34B2E6-BAF3-457F-B03D-5EA008AA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0A954A3-0602-4BD6-9D32-23B1FDED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A26BF8D-7CE5-4729-957E-C91C4F3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83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44CD2C-02AE-49DA-8B75-B99D9BFB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C0D9E51-1F2E-4B0E-AEFB-A1EC9E5B6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DEDFE81-0729-4513-9186-D46E53A17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90752-A8AB-470F-9871-3ADEE58449BA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F7F2E07-C773-4EA5-A16B-139346A92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5F52A3-B063-4A7E-96BC-BA731BAA1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1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араллелограмм 42">
            <a:extLst>
              <a:ext uri="{FF2B5EF4-FFF2-40B4-BE49-F238E27FC236}">
                <a16:creationId xmlns:a16="http://schemas.microsoft.com/office/drawing/2014/main" xmlns="" id="{C771C427-4A44-4BB4-AA20-9A8A03DF54FB}"/>
              </a:ext>
            </a:extLst>
          </p:cNvPr>
          <p:cNvSpPr/>
          <p:nvPr/>
        </p:nvSpPr>
        <p:spPr>
          <a:xfrm>
            <a:off x="10306061" y="6308725"/>
            <a:ext cx="1023319" cy="549275"/>
          </a:xfrm>
          <a:prstGeom prst="parallelogram">
            <a:avLst>
              <a:gd name="adj" fmla="val 10303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араллелограмм 26">
            <a:extLst>
              <a:ext uri="{FF2B5EF4-FFF2-40B4-BE49-F238E27FC236}">
                <a16:creationId xmlns:a16="http://schemas.microsoft.com/office/drawing/2014/main" xmlns="" id="{9EE65536-BE36-4230-9C8A-457196D7A933}"/>
              </a:ext>
            </a:extLst>
          </p:cNvPr>
          <p:cNvSpPr/>
          <p:nvPr/>
        </p:nvSpPr>
        <p:spPr>
          <a:xfrm>
            <a:off x="8610603" y="6312175"/>
            <a:ext cx="1023319" cy="545825"/>
          </a:xfrm>
          <a:prstGeom prst="parallelogram">
            <a:avLst>
              <a:gd name="adj" fmla="val 10303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Трапеция 62">
            <a:extLst>
              <a:ext uri="{FF2B5EF4-FFF2-40B4-BE49-F238E27FC236}">
                <a16:creationId xmlns:a16="http://schemas.microsoft.com/office/drawing/2014/main" xmlns="" id="{F0C9FC53-D655-492F-82BF-858E48E9BFC9}"/>
              </a:ext>
            </a:extLst>
          </p:cNvPr>
          <p:cNvSpPr/>
          <p:nvPr/>
        </p:nvSpPr>
        <p:spPr>
          <a:xfrm rot="8100000">
            <a:off x="11581705" y="5377256"/>
            <a:ext cx="864000" cy="252000"/>
          </a:xfrm>
          <a:prstGeom prst="trapezoid">
            <a:avLst>
              <a:gd name="adj" fmla="val 10014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Трапеция 9">
            <a:extLst>
              <a:ext uri="{FF2B5EF4-FFF2-40B4-BE49-F238E27FC236}">
                <a16:creationId xmlns:a16="http://schemas.microsoft.com/office/drawing/2014/main" xmlns="" id="{50DE28D1-8FE8-47A7-A1A9-24E797BAE308}"/>
              </a:ext>
            </a:extLst>
          </p:cNvPr>
          <p:cNvSpPr/>
          <p:nvPr/>
        </p:nvSpPr>
        <p:spPr>
          <a:xfrm rot="8100000">
            <a:off x="8509727" y="4967246"/>
            <a:ext cx="4861425" cy="1247585"/>
          </a:xfrm>
          <a:prstGeom prst="trapezoid">
            <a:avLst>
              <a:gd name="adj" fmla="val 100143"/>
            </a:avLst>
          </a:prstGeom>
          <a:solidFill>
            <a:srgbClr val="387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7" name="Прямоугольник 216">
            <a:extLst>
              <a:ext uri="{FF2B5EF4-FFF2-40B4-BE49-F238E27FC236}">
                <a16:creationId xmlns:a16="http://schemas.microsoft.com/office/drawing/2014/main" xmlns="" id="{2659A802-F039-402E-B613-E6B87062F259}"/>
              </a:ext>
            </a:extLst>
          </p:cNvPr>
          <p:cNvSpPr/>
          <p:nvPr/>
        </p:nvSpPr>
        <p:spPr>
          <a:xfrm>
            <a:off x="741295" y="1721690"/>
            <a:ext cx="5088586" cy="953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just">
              <a:buClr>
                <a:srgbClr val="0070C0"/>
              </a:buClr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Кредит резидентам РФ для финансирования исполнения экспортного контракта по поставкам высокотехнологичных* продуктов и услуг (ВТП) иностранным покупателям.</a:t>
            </a:r>
          </a:p>
          <a:p>
            <a:pPr algn="just">
              <a:buClr>
                <a:srgbClr val="0070C0"/>
              </a:buClr>
            </a:pPr>
            <a:endParaRPr lang="ru-RU" sz="800" dirty="0">
              <a:solidFill>
                <a:schemeClr val="tx1"/>
              </a:solidFill>
              <a:latin typeface="Circe" panose="020B0502020203020203" pitchFamily="34" charset="-52"/>
            </a:endParaRPr>
          </a:p>
          <a:p>
            <a:pPr algn="just">
              <a:buClr>
                <a:srgbClr val="0070C0"/>
              </a:buClr>
            </a:pPr>
            <a:r>
              <a:rPr lang="ru-RU" sz="800" dirty="0">
                <a:solidFill>
                  <a:schemeClr val="tx1"/>
                </a:solidFill>
                <a:latin typeface="Circe" panose="020B0502020203020203" pitchFamily="34" charset="-52"/>
              </a:rPr>
              <a:t>* - высокотехнологичные товары, работы и услуги, перечень которых утвержден Приказом Минпромторга РФ №3092 от 16.09.2020 г. (с изменениями и дополнениями к нему).</a:t>
            </a:r>
          </a:p>
        </p:txBody>
      </p:sp>
      <p:sp>
        <p:nvSpPr>
          <p:cNvPr id="218" name="Прямоугольник 217">
            <a:extLst>
              <a:ext uri="{FF2B5EF4-FFF2-40B4-BE49-F238E27FC236}">
                <a16:creationId xmlns:a16="http://schemas.microsoft.com/office/drawing/2014/main" xmlns="" id="{54CFA2E4-D1E1-4DC8-BFF8-ECECA2B58A2C}"/>
              </a:ext>
            </a:extLst>
          </p:cNvPr>
          <p:cNvSpPr/>
          <p:nvPr/>
        </p:nvSpPr>
        <p:spPr>
          <a:xfrm>
            <a:off x="6530553" y="1721690"/>
            <a:ext cx="5088587" cy="10610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0070C0"/>
              </a:buClr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Расходы, связанные с исполнением обязательств по экспортному контракту: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приобретение сырья, материалов, оборудования и комплектующих; 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оплата транспортных и таможенных расходов; 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оплата заработной платы, налогов и соц. платежей, связанных с заработной платой (не более 50% от суммы транша)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AC645021-9971-4508-9CEB-8F8AA04D0C70}"/>
              </a:ext>
            </a:extLst>
          </p:cNvPr>
          <p:cNvSpPr/>
          <p:nvPr/>
        </p:nvSpPr>
        <p:spPr>
          <a:xfrm>
            <a:off x="784399" y="3507786"/>
            <a:ext cx="5363323" cy="2562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108000" indent="-1080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Circe" panose="020B0502020203020203" pitchFamily="34" charset="-52"/>
              <a:cs typeface="Arial" panose="020B0604020202020204" pitchFamily="34" charset="0"/>
            </a:endParaRPr>
          </a:p>
          <a:p>
            <a:pPr marL="108000" indent="-1080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Circe" panose="020B0502020203020203" pitchFamily="34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BAF8C60-AD2F-4701-B0BD-079E4F98C262}"/>
              </a:ext>
            </a:extLst>
          </p:cNvPr>
          <p:cNvSpPr/>
          <p:nvPr/>
        </p:nvSpPr>
        <p:spPr>
          <a:xfrm>
            <a:off x="741295" y="1440633"/>
            <a:ext cx="5174561" cy="216000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548FDDF3-E4BE-4683-870C-7E5133204E97}"/>
              </a:ext>
            </a:extLst>
          </p:cNvPr>
          <p:cNvSpPr/>
          <p:nvPr/>
        </p:nvSpPr>
        <p:spPr>
          <a:xfrm>
            <a:off x="784399" y="1465515"/>
            <a:ext cx="5252785" cy="20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Описание Кредитного продукта «ДЕНЬГИ НА ЭКСПОРТ»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BE40257-AE1F-443D-8F82-72EF42689BA1}"/>
              </a:ext>
            </a:extLst>
          </p:cNvPr>
          <p:cNvSpPr/>
          <p:nvPr/>
        </p:nvSpPr>
        <p:spPr>
          <a:xfrm>
            <a:off x="6496959" y="1432867"/>
            <a:ext cx="5252785" cy="233566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889E0ED-DDE6-408A-819B-3BF5FAB3EC6B}"/>
              </a:ext>
            </a:extLst>
          </p:cNvPr>
          <p:cNvSpPr/>
          <p:nvPr/>
        </p:nvSpPr>
        <p:spPr>
          <a:xfrm>
            <a:off x="6530553" y="1441481"/>
            <a:ext cx="5140967" cy="180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Цели Кредитного продукта «ДЕНЬГИ НА ЭКСПОРТ» 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BA871310-0D40-4D1A-9D0C-BFDA1C76F429}"/>
              </a:ext>
            </a:extLst>
          </p:cNvPr>
          <p:cNvSpPr/>
          <p:nvPr/>
        </p:nvSpPr>
        <p:spPr>
          <a:xfrm>
            <a:off x="784399" y="2882107"/>
            <a:ext cx="10879664" cy="215999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DA6A150C-052A-4D07-9750-C42A35CF8BD5}"/>
              </a:ext>
            </a:extLst>
          </p:cNvPr>
          <p:cNvSpPr/>
          <p:nvPr/>
        </p:nvSpPr>
        <p:spPr>
          <a:xfrm>
            <a:off x="860598" y="2889755"/>
            <a:ext cx="6759401" cy="229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Основные параметры Кредитного продукта «ДЕНЬГИ НА ЭКСПОРТ»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83E11CD-FC6E-430C-865B-32D6C0C6FB7A}"/>
              </a:ext>
            </a:extLst>
          </p:cNvPr>
          <p:cNvSpPr/>
          <p:nvPr/>
        </p:nvSpPr>
        <p:spPr>
          <a:xfrm>
            <a:off x="717015" y="3153909"/>
            <a:ext cx="1938082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Сумма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50 млн. руб.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80% от суммы экспортного контракта</a:t>
            </a:r>
            <a:endParaRPr lang="ru-RU" sz="1100" dirty="0"/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65CFB1F9-E3ED-4B0F-B54D-BEFD02A062E4}"/>
              </a:ext>
            </a:extLst>
          </p:cNvPr>
          <p:cNvSpPr/>
          <p:nvPr/>
        </p:nvSpPr>
        <p:spPr>
          <a:xfrm>
            <a:off x="4922395" y="4098708"/>
            <a:ext cx="286305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Срок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2 лет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срока исполнения обязательств по экспортному контракту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сроки траншей: 6 или 12 месяцев</a:t>
            </a:r>
            <a:endParaRPr lang="ru-RU" sz="1100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FD3CC480-93B8-4F81-9B5E-6B9446FE3D89}"/>
              </a:ext>
            </a:extLst>
          </p:cNvPr>
          <p:cNvSpPr/>
          <p:nvPr/>
        </p:nvSpPr>
        <p:spPr>
          <a:xfrm>
            <a:off x="717015" y="4078647"/>
            <a:ext cx="3776405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Цена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ставка: КС ЦБ минус 7,5%, но не менее </a:t>
            </a:r>
            <a:r>
              <a:rPr lang="en-US" sz="1100" dirty="0">
                <a:latin typeface="Circe" panose="020B0502020203020203" pitchFamily="34" charset="-52"/>
                <a:cs typeface="Arial" panose="020B0604020202020204" pitchFamily="34" charset="0"/>
              </a:rPr>
              <a:t>2</a:t>
            </a: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,5% годовых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комиссия за открытие кредитной линии:</a:t>
            </a:r>
          </a:p>
          <a:p>
            <a:pPr marL="268288" lvl="1" indent="-88900">
              <a:buFontTx/>
              <a:buChar char="-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1% при траншах 6 мес.</a:t>
            </a:r>
          </a:p>
          <a:p>
            <a:pPr marL="268288" lvl="1" indent="-88900">
              <a:buFontTx/>
              <a:buChar char="-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1,5% при траншах 12 мес.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0691D6DB-2BF5-4412-A7C8-C6708400A68C}"/>
              </a:ext>
            </a:extLst>
          </p:cNvPr>
          <p:cNvSpPr/>
          <p:nvPr/>
        </p:nvSpPr>
        <p:spPr>
          <a:xfrm>
            <a:off x="4922395" y="3213959"/>
            <a:ext cx="31721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Обеспечение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Поручительства взаимосвязанных компаний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Поручительства бенефициаров </a:t>
            </a:r>
            <a:b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</a:br>
            <a:r>
              <a:rPr lang="ru-RU" sz="800" dirty="0">
                <a:latin typeface="Circe" panose="020B0502020203020203" pitchFamily="34" charset="-52"/>
                <a:cs typeface="Arial" panose="020B0604020202020204" pitchFamily="34" charset="0"/>
              </a:rPr>
              <a:t>(с совокупной долей владения более 50%)</a:t>
            </a:r>
            <a:endParaRPr lang="ru-RU" sz="1050" dirty="0"/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E36F16FA-2FAE-4FD1-B9C7-684BAB3A3750}"/>
              </a:ext>
            </a:extLst>
          </p:cNvPr>
          <p:cNvSpPr/>
          <p:nvPr/>
        </p:nvSpPr>
        <p:spPr>
          <a:xfrm>
            <a:off x="717015" y="5252870"/>
            <a:ext cx="415978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Условия предоставления кредитного продукта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Один кредит – один контракт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Поставляемая продукция – только ВТП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Доля российской составляющей не менее 50%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Открытие расчетного счета в АО РОСЭКСИМБАНК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CF98AEA8-E366-41B3-B87E-4A2F70C1E99B}"/>
              </a:ext>
            </a:extLst>
          </p:cNvPr>
          <p:cNvSpPr txBox="1"/>
          <p:nvPr/>
        </p:nvSpPr>
        <p:spPr>
          <a:xfrm>
            <a:off x="717015" y="370397"/>
            <a:ext cx="8171766" cy="7984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ru-RU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КРЕДИТОВАНИЕ</a:t>
            </a:r>
            <a:r>
              <a:rPr lang="en-US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.</a:t>
            </a:r>
            <a:r>
              <a:rPr lang="ru-RU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 </a:t>
            </a:r>
          </a:p>
          <a:p>
            <a:r>
              <a:rPr lang="ru-RU" sz="2000" dirty="0">
                <a:solidFill>
                  <a:srgbClr val="0070C0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ДЕНЬГИ НА ЭКСПОРТ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B9715CD2-C615-4ABD-86DF-2B7335DB878A}"/>
              </a:ext>
            </a:extLst>
          </p:cNvPr>
          <p:cNvSpPr/>
          <p:nvPr/>
        </p:nvSpPr>
        <p:spPr>
          <a:xfrm>
            <a:off x="8397198" y="3256108"/>
            <a:ext cx="3731438" cy="15641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spcBef>
                <a:spcPts val="1200"/>
              </a:spcBef>
              <a:buClr>
                <a:srgbClr val="3871C0"/>
              </a:buClr>
            </a:pPr>
            <a:endParaRPr lang="ru-RU" sz="700" dirty="0">
              <a:solidFill>
                <a:schemeClr val="accent1">
                  <a:lumMod val="75000"/>
                </a:schemeClr>
              </a:solidFill>
              <a:latin typeface="Circe Extra Bold" panose="020B0802020203020203" pitchFamily="34" charset="-52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0E07F506-6496-4576-AA8A-E27BFB60F5C0}"/>
              </a:ext>
            </a:extLst>
          </p:cNvPr>
          <p:cNvSpPr/>
          <p:nvPr/>
        </p:nvSpPr>
        <p:spPr>
          <a:xfrm>
            <a:off x="8214424" y="3305171"/>
            <a:ext cx="309884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Куда обращаться 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Центр микрофинансирования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НО МКК «Фонд поддержки 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предпринимательства РТ»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(843) 222-90-60, 222-90-62</a:t>
            </a:r>
          </a:p>
        </p:txBody>
      </p:sp>
    </p:spTree>
    <p:extLst>
      <p:ext uri="{BB962C8B-B14F-4D97-AF65-F5344CB8AC3E}">
        <p14:creationId xmlns:p14="http://schemas.microsoft.com/office/powerpoint/2010/main" val="3529898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1066</TotalTime>
  <Words>251</Words>
  <Application>Microsoft Office PowerPoint</Application>
  <PresentationFormat>Произвольный</PresentationFormat>
  <Paragraphs>38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Винокурова Анастасия Тимофеевна</dc:creator>
  <cp:lastModifiedBy>User</cp:lastModifiedBy>
  <cp:revision>91</cp:revision>
  <cp:lastPrinted>2023-01-13T09:15:32Z</cp:lastPrinted>
  <dcterms:created xsi:type="dcterms:W3CDTF">2022-02-08T11:11:29Z</dcterms:created>
  <dcterms:modified xsi:type="dcterms:W3CDTF">2023-08-10T07:19:55Z</dcterms:modified>
</cp:coreProperties>
</file>