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57" r:id="rId4"/>
    <p:sldId id="282" r:id="rId5"/>
    <p:sldId id="260" r:id="rId6"/>
    <p:sldId id="259" r:id="rId7"/>
    <p:sldId id="275" r:id="rId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95050A-6F92-4569-B04B-4B0CA02865F0}">
          <p14:sldIdLst>
            <p14:sldId id="256"/>
            <p14:sldId id="257"/>
            <p14:sldId id="282"/>
            <p14:sldId id="260"/>
            <p14:sldId id="259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2B2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1930" autoAdjust="0"/>
  </p:normalViewPr>
  <p:slideViewPr>
    <p:cSldViewPr>
      <p:cViewPr>
        <p:scale>
          <a:sx n="58" d="100"/>
          <a:sy n="58" d="100"/>
        </p:scale>
        <p:origin x="-78" y="-1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AFC6-7519-4A28-848B-C49E7D67F31F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96417-FF24-433A-8BA7-DC6DABF0E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8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914400" y="2125980"/>
            <a:ext cx="10363201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828800" y="3840480"/>
            <a:ext cx="853440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9/14/2023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68547" y="2967602"/>
            <a:ext cx="5921553" cy="158633"/>
          </a:xfrm>
        </p:spPr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9/14/2023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609600" y="1577340"/>
            <a:ext cx="53035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6278880" y="1577340"/>
            <a:ext cx="53035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9/14/2023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9/14/2023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9/14/2023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739776-E079-4529-887B-EEB4FD930D54}" type="datetimeFigureOut">
              <a:rPr lang="ru-RU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12192385" cy="6857230"/>
          </a:xfrm>
          <a:custGeom>
            <a:avLst/>
            <a:gdLst/>
            <a:ahLst/>
            <a:cxnLst/>
            <a:rect l="l" t="t" r="r" b="b"/>
            <a:pathLst>
              <a:path w="20104735" h="11308080" extrusionOk="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68547" y="2967602"/>
            <a:ext cx="5921553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4145280" y="6377941"/>
            <a:ext cx="390144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609600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9/14/2023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778241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29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29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jpg"/><Relationship Id="rId2" Type="http://schemas.openxmlformats.org/officeDocument/2006/relationships/image" Target="../media/image25.jp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INFO@FPPRT.RU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6057954" y="2380303"/>
            <a:ext cx="5582661" cy="2885876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 marR="3081">
              <a:lnSpc>
                <a:spcPct val="100000"/>
              </a:lnSpc>
              <a:spcBef>
                <a:spcPts val="64"/>
              </a:spcBef>
              <a:defRPr/>
            </a:pPr>
            <a:r>
              <a:rPr sz="3750" spc="5" dirty="0">
                <a:solidFill>
                  <a:srgbClr val="E84E22"/>
                </a:solidFill>
              </a:rPr>
              <a:t>ФОНД </a:t>
            </a:r>
            <a:r>
              <a:rPr sz="3750" spc="9" dirty="0">
                <a:solidFill>
                  <a:srgbClr val="E84E22"/>
                </a:solidFill>
              </a:rPr>
              <a:t>ПОДДЕРЖКИ </a:t>
            </a:r>
            <a:r>
              <a:rPr sz="3750" spc="11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ПРЕДПРИНИМАТЕЛЬСТВА </a:t>
            </a:r>
            <a:r>
              <a:rPr sz="3750" spc="-837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РЕСПУБЛИКИ</a:t>
            </a:r>
            <a:r>
              <a:rPr sz="3750" spc="-11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ТАТАРСТАН</a:t>
            </a:r>
            <a:endParaRPr sz="3750" dirty="0"/>
          </a:p>
          <a:p>
            <a:pPr marL="45438" marR="234889">
              <a:lnSpc>
                <a:spcPct val="100000"/>
              </a:lnSpc>
              <a:spcBef>
                <a:spcPts val="285"/>
              </a:spcBef>
              <a:defRPr/>
            </a:pPr>
            <a:r>
              <a:rPr lang="ru-RU" sz="2400" b="0" spc="-9" dirty="0">
                <a:solidFill>
                  <a:srgbClr val="672E17"/>
                </a:solidFill>
              </a:rPr>
              <a:t>Финансовые м</a:t>
            </a:r>
            <a:r>
              <a:rPr sz="2400" b="0" spc="-9" dirty="0" err="1">
                <a:solidFill>
                  <a:srgbClr val="672E17"/>
                </a:solidFill>
              </a:rPr>
              <a:t>еры</a:t>
            </a:r>
            <a:r>
              <a:rPr sz="2400" b="0" spc="-36" dirty="0">
                <a:solidFill>
                  <a:srgbClr val="672E17"/>
                </a:solidFill>
              </a:rPr>
              <a:t> </a:t>
            </a:r>
            <a:r>
              <a:rPr sz="2400" b="0" spc="-11" dirty="0" err="1">
                <a:solidFill>
                  <a:srgbClr val="672E17"/>
                </a:solidFill>
              </a:rPr>
              <a:t>поддержки</a:t>
            </a:r>
            <a:r>
              <a:rPr sz="2400" b="0" spc="-49" dirty="0">
                <a:solidFill>
                  <a:srgbClr val="672E17"/>
                </a:solidFill>
              </a:rPr>
              <a:t> </a:t>
            </a:r>
            <a:r>
              <a:rPr sz="2400" b="0" spc="-18" dirty="0" err="1">
                <a:solidFill>
                  <a:srgbClr val="672E17"/>
                </a:solidFill>
              </a:rPr>
              <a:t>предпринимателей</a:t>
            </a:r>
            <a:r>
              <a:rPr sz="2400" b="0" spc="-55" dirty="0">
                <a:solidFill>
                  <a:srgbClr val="672E17"/>
                </a:solidFill>
              </a:rPr>
              <a:t> </a:t>
            </a:r>
            <a:r>
              <a:rPr lang="ru-RU" sz="2400" b="0" spc="-55" dirty="0">
                <a:solidFill>
                  <a:srgbClr val="672E17"/>
                </a:solidFill>
              </a:rPr>
              <a:t/>
            </a:r>
            <a:br>
              <a:rPr lang="ru-RU" sz="2400" b="0" spc="-55" dirty="0">
                <a:solidFill>
                  <a:srgbClr val="672E17"/>
                </a:solidFill>
              </a:rPr>
            </a:br>
            <a:r>
              <a:rPr sz="2400" b="0" spc="-2" dirty="0">
                <a:solidFill>
                  <a:srgbClr val="672E17"/>
                </a:solidFill>
              </a:rPr>
              <a:t>в </a:t>
            </a:r>
            <a:r>
              <a:rPr sz="2400" b="0" spc="-534" dirty="0">
                <a:solidFill>
                  <a:srgbClr val="672E17"/>
                </a:solidFill>
              </a:rPr>
              <a:t> </a:t>
            </a:r>
            <a:r>
              <a:rPr sz="2400" b="0" spc="-5" dirty="0">
                <a:solidFill>
                  <a:srgbClr val="672E17"/>
                </a:solidFill>
              </a:rPr>
              <a:t>202</a:t>
            </a:r>
            <a:r>
              <a:rPr lang="ru-RU" sz="2400" b="0" spc="-5" dirty="0">
                <a:solidFill>
                  <a:srgbClr val="672E17"/>
                </a:solidFill>
              </a:rPr>
              <a:t>3</a:t>
            </a:r>
            <a:r>
              <a:rPr sz="2400" b="0" spc="-49" dirty="0">
                <a:solidFill>
                  <a:srgbClr val="672E17"/>
                </a:solidFill>
              </a:rPr>
              <a:t> </a:t>
            </a:r>
            <a:r>
              <a:rPr sz="2400" b="0" spc="-36" dirty="0" err="1">
                <a:solidFill>
                  <a:srgbClr val="672E17"/>
                </a:solidFill>
              </a:rPr>
              <a:t>году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 bwMode="auto">
          <a:xfrm>
            <a:off x="10383508" y="5920756"/>
            <a:ext cx="1350807" cy="373629"/>
          </a:xfrm>
          <a:prstGeom prst="rect">
            <a:avLst/>
          </a:prstGeom>
        </p:spPr>
        <p:txBody>
          <a:bodyPr vert="horz" wrap="square" lIns="0" tIns="6161" rIns="0" bIns="0" rtlCol="0">
            <a:spAutoFit/>
          </a:bodyPr>
          <a:lstStyle/>
          <a:p>
            <a:pPr marL="7701" marR="3081">
              <a:lnSpc>
                <a:spcPct val="101000"/>
              </a:lnSpc>
              <a:spcBef>
                <a:spcPts val="49"/>
              </a:spcBef>
              <a:defRPr/>
            </a:pP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spc="-76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200" spc="-38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200" spc="-27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spc="-33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20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 bwMode="auto">
          <a:xfrm>
            <a:off x="7193126" y="5921479"/>
            <a:ext cx="286488" cy="381214"/>
            <a:chOff x="11861291" y="9764958"/>
            <a:chExt cx="472440" cy="628650"/>
          </a:xfrm>
        </p:grpSpPr>
        <p:sp>
          <p:nvSpPr>
            <p:cNvPr id="5" name="object 5"/>
            <p:cNvSpPr/>
            <p:nvPr/>
          </p:nvSpPr>
          <p:spPr bwMode="auto">
            <a:xfrm>
              <a:off x="11860988" y="9765556"/>
              <a:ext cx="472440" cy="628015"/>
            </a:xfrm>
            <a:custGeom>
              <a:avLst/>
              <a:gdLst/>
              <a:ahLst/>
              <a:cxnLst/>
              <a:rect l="l" t="t" r="r" b="b"/>
              <a:pathLst>
                <a:path w="472440" h="628015" extrusionOk="0">
                  <a:moveTo>
                    <a:pt x="157353" y="481431"/>
                  </a:moveTo>
                  <a:lnTo>
                    <a:pt x="0" y="321360"/>
                  </a:lnTo>
                  <a:lnTo>
                    <a:pt x="0" y="467817"/>
                  </a:lnTo>
                  <a:lnTo>
                    <a:pt x="157353" y="627849"/>
                  </a:lnTo>
                  <a:lnTo>
                    <a:pt x="157353" y="481431"/>
                  </a:lnTo>
                  <a:close/>
                </a:path>
                <a:path w="472440" h="628015" extrusionOk="0">
                  <a:moveTo>
                    <a:pt x="314566" y="320725"/>
                  </a:moveTo>
                  <a:lnTo>
                    <a:pt x="157353" y="160642"/>
                  </a:lnTo>
                  <a:lnTo>
                    <a:pt x="157353" y="307111"/>
                  </a:lnTo>
                  <a:lnTo>
                    <a:pt x="314566" y="467182"/>
                  </a:lnTo>
                  <a:lnTo>
                    <a:pt x="314566" y="320725"/>
                  </a:lnTo>
                  <a:close/>
                </a:path>
                <a:path w="472440" h="628015" extrusionOk="0">
                  <a:moveTo>
                    <a:pt x="472046" y="160007"/>
                  </a:moveTo>
                  <a:lnTo>
                    <a:pt x="314693" y="0"/>
                  </a:lnTo>
                  <a:lnTo>
                    <a:pt x="314693" y="146418"/>
                  </a:lnTo>
                  <a:lnTo>
                    <a:pt x="472046" y="306476"/>
                  </a:lnTo>
                  <a:lnTo>
                    <a:pt x="472046" y="160007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88952" y="10085546"/>
              <a:ext cx="143510" cy="147955"/>
            </a:xfrm>
            <a:custGeom>
              <a:avLst/>
              <a:gdLst/>
              <a:ahLst/>
              <a:cxnLst/>
              <a:rect l="l" t="t" r="r" b="b"/>
              <a:pathLst>
                <a:path w="143509" h="147954" extrusionOk="0">
                  <a:moveTo>
                    <a:pt x="142893" y="30"/>
                  </a:moveTo>
                  <a:lnTo>
                    <a:pt x="-308" y="30"/>
                  </a:lnTo>
                  <a:lnTo>
                    <a:pt x="-308" y="147677"/>
                  </a:lnTo>
                  <a:lnTo>
                    <a:pt x="142893" y="147677"/>
                  </a:lnTo>
                  <a:lnTo>
                    <a:pt x="142893" y="3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1860988" y="9764997"/>
              <a:ext cx="301625" cy="307340"/>
            </a:xfrm>
            <a:custGeom>
              <a:avLst/>
              <a:gdLst/>
              <a:ahLst/>
              <a:cxnLst/>
              <a:rect l="l" t="t" r="r" b="b"/>
              <a:pathLst>
                <a:path w="301625" h="307340" extrusionOk="0">
                  <a:moveTo>
                    <a:pt x="301485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54" y="129540"/>
                  </a:lnTo>
                  <a:lnTo>
                    <a:pt x="254" y="147320"/>
                  </a:lnTo>
                  <a:lnTo>
                    <a:pt x="317" y="307340"/>
                  </a:lnTo>
                  <a:lnTo>
                    <a:pt x="144145" y="307340"/>
                  </a:lnTo>
                  <a:lnTo>
                    <a:pt x="144145" y="147320"/>
                  </a:lnTo>
                  <a:lnTo>
                    <a:pt x="301485" y="147320"/>
                  </a:lnTo>
                  <a:lnTo>
                    <a:pt x="301485" y="129540"/>
                  </a:lnTo>
                  <a:lnTo>
                    <a:pt x="3014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2031980" y="10247090"/>
              <a:ext cx="143510" cy="146685"/>
            </a:xfrm>
            <a:custGeom>
              <a:avLst/>
              <a:gdLst/>
              <a:ahLst/>
              <a:cxnLst/>
              <a:rect l="l" t="t" r="r" b="b"/>
              <a:pathLst>
                <a:path w="143509" h="146684" extrusionOk="0">
                  <a:moveTo>
                    <a:pt x="142897" y="26"/>
                  </a:moveTo>
                  <a:lnTo>
                    <a:pt x="-304" y="26"/>
                  </a:lnTo>
                  <a:lnTo>
                    <a:pt x="-304" y="146149"/>
                  </a:lnTo>
                  <a:lnTo>
                    <a:pt x="142897" y="146149"/>
                  </a:lnTo>
                  <a:lnTo>
                    <a:pt x="142897" y="2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9" name="object 9"/>
          <p:cNvGrpSpPr/>
          <p:nvPr/>
        </p:nvGrpSpPr>
        <p:grpSpPr bwMode="auto">
          <a:xfrm>
            <a:off x="7576650" y="6015173"/>
            <a:ext cx="1061238" cy="248751"/>
            <a:chOff x="12493752" y="9919465"/>
            <a:chExt cx="1750060" cy="410209"/>
          </a:xfrm>
        </p:grpSpPr>
        <p:pic>
          <p:nvPicPr>
            <p:cNvPr id="10" name="object 10"/>
            <p:cNvPicPr/>
            <p:nvPr/>
          </p:nvPicPr>
          <p:blipFill>
            <a:blip r:embed="rId2"/>
            <a:stretch/>
          </p:blipFill>
          <p:spPr bwMode="auto">
            <a:xfrm>
              <a:off x="12493752" y="9919465"/>
              <a:ext cx="209990" cy="95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12502896" y="9919465"/>
              <a:ext cx="1631846" cy="409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 bwMode="auto">
            <a:xfrm>
              <a:off x="13986917" y="10077963"/>
              <a:ext cx="152400" cy="93345"/>
            </a:xfrm>
            <a:custGeom>
              <a:avLst/>
              <a:gdLst/>
              <a:ahLst/>
              <a:cxnLst/>
              <a:rect l="l" t="t" r="r" b="b"/>
              <a:pathLst>
                <a:path w="152400" h="93345" extrusionOk="0">
                  <a:moveTo>
                    <a:pt x="76454" y="393"/>
                  </a:moveTo>
                  <a:lnTo>
                    <a:pt x="0" y="393"/>
                  </a:lnTo>
                  <a:lnTo>
                    <a:pt x="0" y="16078"/>
                  </a:lnTo>
                  <a:lnTo>
                    <a:pt x="30099" y="16078"/>
                  </a:lnTo>
                  <a:lnTo>
                    <a:pt x="30099" y="92290"/>
                  </a:lnTo>
                  <a:lnTo>
                    <a:pt x="46355" y="92290"/>
                  </a:lnTo>
                  <a:lnTo>
                    <a:pt x="46355" y="16078"/>
                  </a:lnTo>
                  <a:lnTo>
                    <a:pt x="76454" y="16078"/>
                  </a:lnTo>
                  <a:lnTo>
                    <a:pt x="76454" y="393"/>
                  </a:lnTo>
                  <a:close/>
                </a:path>
                <a:path w="152400" h="93345" extrusionOk="0">
                  <a:moveTo>
                    <a:pt x="152387" y="65620"/>
                  </a:moveTo>
                  <a:lnTo>
                    <a:pt x="136004" y="44107"/>
                  </a:lnTo>
                  <a:lnTo>
                    <a:pt x="136004" y="57035"/>
                  </a:lnTo>
                  <a:lnTo>
                    <a:pt x="136004" y="73545"/>
                  </a:lnTo>
                  <a:lnTo>
                    <a:pt x="130035" y="78168"/>
                  </a:lnTo>
                  <a:lnTo>
                    <a:pt x="114414" y="78168"/>
                  </a:lnTo>
                  <a:lnTo>
                    <a:pt x="110604" y="77774"/>
                  </a:lnTo>
                  <a:lnTo>
                    <a:pt x="108318" y="77508"/>
                  </a:lnTo>
                  <a:lnTo>
                    <a:pt x="108318" y="53073"/>
                  </a:lnTo>
                  <a:lnTo>
                    <a:pt x="130035" y="53073"/>
                  </a:lnTo>
                  <a:lnTo>
                    <a:pt x="136004" y="57035"/>
                  </a:lnTo>
                  <a:lnTo>
                    <a:pt x="136004" y="44107"/>
                  </a:lnTo>
                  <a:lnTo>
                    <a:pt x="136004" y="43840"/>
                  </a:lnTo>
                  <a:lnTo>
                    <a:pt x="141465" y="40487"/>
                  </a:lnTo>
                  <a:lnTo>
                    <a:pt x="142862" y="38963"/>
                  </a:lnTo>
                  <a:lnTo>
                    <a:pt x="145656" y="35902"/>
                  </a:lnTo>
                  <a:lnTo>
                    <a:pt x="148323" y="30060"/>
                  </a:lnTo>
                  <a:lnTo>
                    <a:pt x="149339" y="22847"/>
                  </a:lnTo>
                  <a:lnTo>
                    <a:pt x="147815" y="15176"/>
                  </a:lnTo>
                  <a:lnTo>
                    <a:pt x="147688" y="13868"/>
                  </a:lnTo>
                  <a:lnTo>
                    <a:pt x="142354" y="6616"/>
                  </a:lnTo>
                  <a:lnTo>
                    <a:pt x="133083" y="1879"/>
                  </a:lnTo>
                  <a:lnTo>
                    <a:pt x="133083" y="15176"/>
                  </a:lnTo>
                  <a:lnTo>
                    <a:pt x="133083" y="19138"/>
                  </a:lnTo>
                  <a:lnTo>
                    <a:pt x="133083" y="35128"/>
                  </a:lnTo>
                  <a:lnTo>
                    <a:pt x="126860" y="38963"/>
                  </a:lnTo>
                  <a:lnTo>
                    <a:pt x="108318" y="38963"/>
                  </a:lnTo>
                  <a:lnTo>
                    <a:pt x="108318" y="15570"/>
                  </a:lnTo>
                  <a:lnTo>
                    <a:pt x="111239" y="15303"/>
                  </a:lnTo>
                  <a:lnTo>
                    <a:pt x="114795" y="15176"/>
                  </a:lnTo>
                  <a:lnTo>
                    <a:pt x="127241" y="15176"/>
                  </a:lnTo>
                  <a:lnTo>
                    <a:pt x="133083" y="19138"/>
                  </a:lnTo>
                  <a:lnTo>
                    <a:pt x="133083" y="15176"/>
                  </a:lnTo>
                  <a:lnTo>
                    <a:pt x="132956" y="1765"/>
                  </a:lnTo>
                  <a:lnTo>
                    <a:pt x="118732" y="0"/>
                  </a:lnTo>
                  <a:lnTo>
                    <a:pt x="111366" y="63"/>
                  </a:lnTo>
                  <a:lnTo>
                    <a:pt x="97015" y="431"/>
                  </a:lnTo>
                  <a:lnTo>
                    <a:pt x="92062" y="647"/>
                  </a:lnTo>
                  <a:lnTo>
                    <a:pt x="92062" y="92684"/>
                  </a:lnTo>
                  <a:lnTo>
                    <a:pt x="97142" y="92951"/>
                  </a:lnTo>
                  <a:lnTo>
                    <a:pt x="103746" y="93167"/>
                  </a:lnTo>
                  <a:lnTo>
                    <a:pt x="110985" y="93306"/>
                  </a:lnTo>
                  <a:lnTo>
                    <a:pt x="117843" y="93345"/>
                  </a:lnTo>
                  <a:lnTo>
                    <a:pt x="131559" y="91694"/>
                  </a:lnTo>
                  <a:lnTo>
                    <a:pt x="142481" y="86614"/>
                  </a:lnTo>
                  <a:lnTo>
                    <a:pt x="149593" y="78168"/>
                  </a:lnTo>
                  <a:lnTo>
                    <a:pt x="149720" y="77978"/>
                  </a:lnTo>
                  <a:lnTo>
                    <a:pt x="152387" y="6562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13" name="object 13"/>
            <p:cNvPicPr/>
            <p:nvPr/>
          </p:nvPicPr>
          <p:blipFill>
            <a:blip r:embed="rId4"/>
            <a:stretch/>
          </p:blipFill>
          <p:spPr bwMode="auto">
            <a:xfrm>
              <a:off x="14149705" y="10235698"/>
              <a:ext cx="74929" cy="91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 bwMode="auto">
            <a:xfrm>
              <a:off x="14150467" y="10078052"/>
              <a:ext cx="93345" cy="92710"/>
            </a:xfrm>
            <a:custGeom>
              <a:avLst/>
              <a:gdLst/>
              <a:ahLst/>
              <a:cxnLst/>
              <a:rect l="l" t="t" r="r" b="b"/>
              <a:pathLst>
                <a:path w="93344" h="92709" extrusionOk="0">
                  <a:moveTo>
                    <a:pt x="53235" y="31"/>
                  </a:moveTo>
                  <a:lnTo>
                    <a:pt x="38884" y="31"/>
                  </a:lnTo>
                  <a:lnTo>
                    <a:pt x="-357" y="92726"/>
                  </a:lnTo>
                  <a:lnTo>
                    <a:pt x="16024" y="92726"/>
                  </a:lnTo>
                  <a:lnTo>
                    <a:pt x="25803" y="69104"/>
                  </a:lnTo>
                  <a:lnTo>
                    <a:pt x="82431" y="69104"/>
                  </a:lnTo>
                  <a:lnTo>
                    <a:pt x="75967" y="53903"/>
                  </a:lnTo>
                  <a:lnTo>
                    <a:pt x="32026" y="53903"/>
                  </a:lnTo>
                  <a:lnTo>
                    <a:pt x="45615" y="21023"/>
                  </a:lnTo>
                  <a:lnTo>
                    <a:pt x="59203" y="21023"/>
                  </a:lnTo>
                  <a:lnTo>
                    <a:pt x="59203" y="14115"/>
                  </a:lnTo>
                  <a:lnTo>
                    <a:pt x="53235" y="31"/>
                  </a:lnTo>
                  <a:close/>
                </a:path>
                <a:path w="93344" h="92709" extrusionOk="0">
                  <a:moveTo>
                    <a:pt x="82431" y="69104"/>
                  </a:moveTo>
                  <a:lnTo>
                    <a:pt x="65426" y="69104"/>
                  </a:lnTo>
                  <a:lnTo>
                    <a:pt x="75078" y="92726"/>
                  </a:lnTo>
                  <a:lnTo>
                    <a:pt x="92477" y="92726"/>
                  </a:lnTo>
                  <a:lnTo>
                    <a:pt x="82431" y="69104"/>
                  </a:lnTo>
                  <a:close/>
                </a:path>
                <a:path w="93344" h="92709" extrusionOk="0">
                  <a:moveTo>
                    <a:pt x="59203" y="21023"/>
                  </a:moveTo>
                  <a:lnTo>
                    <a:pt x="45615" y="21023"/>
                  </a:lnTo>
                  <a:lnTo>
                    <a:pt x="59203" y="53903"/>
                  </a:lnTo>
                  <a:lnTo>
                    <a:pt x="59203" y="21023"/>
                  </a:lnTo>
                  <a:close/>
                </a:path>
                <a:path w="93344" h="92709" extrusionOk="0">
                  <a:moveTo>
                    <a:pt x="59203" y="14115"/>
                  </a:moveTo>
                  <a:lnTo>
                    <a:pt x="59203" y="53903"/>
                  </a:lnTo>
                  <a:lnTo>
                    <a:pt x="75967" y="53903"/>
                  </a:lnTo>
                  <a:lnTo>
                    <a:pt x="59203" y="14115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15" name="object 15"/>
          <p:cNvGrpSpPr/>
          <p:nvPr/>
        </p:nvGrpSpPr>
        <p:grpSpPr bwMode="auto">
          <a:xfrm>
            <a:off x="6695931" y="5924584"/>
            <a:ext cx="197538" cy="366967"/>
            <a:chOff x="11041380" y="9770078"/>
            <a:chExt cx="325755" cy="605155"/>
          </a:xfrm>
        </p:grpSpPr>
        <p:sp>
          <p:nvSpPr>
            <p:cNvPr id="16" name="object 16"/>
            <p:cNvSpPr/>
            <p:nvPr/>
          </p:nvSpPr>
          <p:spPr bwMode="auto">
            <a:xfrm>
              <a:off x="11134344" y="10230326"/>
              <a:ext cx="93345" cy="144780"/>
            </a:xfrm>
            <a:custGeom>
              <a:avLst/>
              <a:gdLst/>
              <a:ahLst/>
              <a:cxnLst/>
              <a:rect l="l" t="t" r="r" b="b"/>
              <a:pathLst>
                <a:path w="93345" h="144779" extrusionOk="0">
                  <a:moveTo>
                    <a:pt x="46199" y="27"/>
                  </a:moveTo>
                  <a:lnTo>
                    <a:pt x="-281" y="46850"/>
                  </a:lnTo>
                  <a:lnTo>
                    <a:pt x="46199" y="144790"/>
                  </a:lnTo>
                  <a:lnTo>
                    <a:pt x="92553" y="46850"/>
                  </a:lnTo>
                  <a:lnTo>
                    <a:pt x="46199" y="27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17" name="object 17"/>
            <p:cNvPicPr/>
            <p:nvPr/>
          </p:nvPicPr>
          <p:blipFill>
            <a:blip r:embed="rId5"/>
            <a:stretch/>
          </p:blipFill>
          <p:spPr bwMode="auto">
            <a:xfrm>
              <a:off x="11148060" y="9963660"/>
              <a:ext cx="63724" cy="639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 bwMode="auto">
            <a:xfrm>
              <a:off x="11041101" y="9770128"/>
              <a:ext cx="325755" cy="464820"/>
            </a:xfrm>
            <a:custGeom>
              <a:avLst/>
              <a:gdLst/>
              <a:ahLst/>
              <a:cxnLst/>
              <a:rect l="l" t="t" r="r" b="b"/>
              <a:pathLst>
                <a:path w="325754" h="464820" extrusionOk="0">
                  <a:moveTo>
                    <a:pt x="278117" y="229730"/>
                  </a:moveTo>
                  <a:lnTo>
                    <a:pt x="268465" y="178676"/>
                  </a:lnTo>
                  <a:lnTo>
                    <a:pt x="244208" y="135115"/>
                  </a:lnTo>
                  <a:lnTo>
                    <a:pt x="212331" y="99682"/>
                  </a:lnTo>
                  <a:lnTo>
                    <a:pt x="210680" y="98285"/>
                  </a:lnTo>
                  <a:lnTo>
                    <a:pt x="210680" y="228206"/>
                  </a:lnTo>
                  <a:lnTo>
                    <a:pt x="206235" y="268592"/>
                  </a:lnTo>
                  <a:lnTo>
                    <a:pt x="196456" y="309727"/>
                  </a:lnTo>
                  <a:lnTo>
                    <a:pt x="186296" y="342747"/>
                  </a:lnTo>
                  <a:lnTo>
                    <a:pt x="180708" y="358622"/>
                  </a:lnTo>
                  <a:lnTo>
                    <a:pt x="139052" y="316966"/>
                  </a:lnTo>
                  <a:lnTo>
                    <a:pt x="97396" y="358622"/>
                  </a:lnTo>
                  <a:lnTo>
                    <a:pt x="91808" y="342747"/>
                  </a:lnTo>
                  <a:lnTo>
                    <a:pt x="81648" y="309727"/>
                  </a:lnTo>
                  <a:lnTo>
                    <a:pt x="71869" y="268592"/>
                  </a:lnTo>
                  <a:lnTo>
                    <a:pt x="67424" y="228206"/>
                  </a:lnTo>
                  <a:lnTo>
                    <a:pt x="77965" y="184010"/>
                  </a:lnTo>
                  <a:lnTo>
                    <a:pt x="101333" y="151244"/>
                  </a:lnTo>
                  <a:lnTo>
                    <a:pt x="125717" y="130416"/>
                  </a:lnTo>
                  <a:lnTo>
                    <a:pt x="139052" y="122034"/>
                  </a:lnTo>
                  <a:lnTo>
                    <a:pt x="152387" y="130416"/>
                  </a:lnTo>
                  <a:lnTo>
                    <a:pt x="176771" y="151244"/>
                  </a:lnTo>
                  <a:lnTo>
                    <a:pt x="200139" y="184010"/>
                  </a:lnTo>
                  <a:lnTo>
                    <a:pt x="210680" y="228206"/>
                  </a:lnTo>
                  <a:lnTo>
                    <a:pt x="210680" y="98285"/>
                  </a:lnTo>
                  <a:lnTo>
                    <a:pt x="179438" y="72758"/>
                  </a:lnTo>
                  <a:lnTo>
                    <a:pt x="152768" y="55105"/>
                  </a:lnTo>
                  <a:lnTo>
                    <a:pt x="139052" y="47485"/>
                  </a:lnTo>
                  <a:lnTo>
                    <a:pt x="125336" y="55105"/>
                  </a:lnTo>
                  <a:lnTo>
                    <a:pt x="65773" y="99682"/>
                  </a:lnTo>
                  <a:lnTo>
                    <a:pt x="33896" y="135115"/>
                  </a:lnTo>
                  <a:lnTo>
                    <a:pt x="9652" y="178676"/>
                  </a:lnTo>
                  <a:lnTo>
                    <a:pt x="0" y="229730"/>
                  </a:lnTo>
                  <a:lnTo>
                    <a:pt x="11938" y="305663"/>
                  </a:lnTo>
                  <a:lnTo>
                    <a:pt x="37960" y="381927"/>
                  </a:lnTo>
                  <a:lnTo>
                    <a:pt x="64122" y="440715"/>
                  </a:lnTo>
                  <a:lnTo>
                    <a:pt x="76060" y="464261"/>
                  </a:lnTo>
                  <a:lnTo>
                    <a:pt x="139052" y="401167"/>
                  </a:lnTo>
                  <a:lnTo>
                    <a:pt x="202044" y="464261"/>
                  </a:lnTo>
                  <a:lnTo>
                    <a:pt x="235445" y="401167"/>
                  </a:lnTo>
                  <a:lnTo>
                    <a:pt x="255765" y="358622"/>
                  </a:lnTo>
                  <a:lnTo>
                    <a:pt x="276974" y="285788"/>
                  </a:lnTo>
                  <a:lnTo>
                    <a:pt x="278117" y="229730"/>
                  </a:lnTo>
                  <a:close/>
                </a:path>
                <a:path w="325754" h="464820" extrusionOk="0">
                  <a:moveTo>
                    <a:pt x="325615" y="47485"/>
                  </a:moveTo>
                  <a:lnTo>
                    <a:pt x="278117" y="0"/>
                  </a:lnTo>
                  <a:lnTo>
                    <a:pt x="230619" y="47485"/>
                  </a:lnTo>
                  <a:lnTo>
                    <a:pt x="278117" y="94983"/>
                  </a:lnTo>
                  <a:lnTo>
                    <a:pt x="325615" y="47485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19" name="object 19"/>
          <p:cNvGrpSpPr/>
          <p:nvPr/>
        </p:nvGrpSpPr>
        <p:grpSpPr bwMode="auto">
          <a:xfrm>
            <a:off x="6096154" y="5980979"/>
            <a:ext cx="536009" cy="225648"/>
            <a:chOff x="10052304" y="9863078"/>
            <a:chExt cx="883919" cy="372110"/>
          </a:xfrm>
        </p:grpSpPr>
        <p:pic>
          <p:nvPicPr>
            <p:cNvPr id="20" name="object 20"/>
            <p:cNvPicPr/>
            <p:nvPr/>
          </p:nvPicPr>
          <p:blipFill>
            <a:blip r:embed="rId6"/>
            <a:stretch/>
          </p:blipFill>
          <p:spPr bwMode="auto">
            <a:xfrm>
              <a:off x="10788396" y="9863078"/>
              <a:ext cx="142979" cy="2011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/>
            <a:stretch/>
          </p:blipFill>
          <p:spPr bwMode="auto">
            <a:xfrm>
              <a:off x="10616184" y="9922513"/>
              <a:ext cx="153651" cy="1462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/>
            <a:stretch/>
          </p:blipFill>
          <p:spPr bwMode="auto">
            <a:xfrm>
              <a:off x="10433304" y="9925561"/>
              <a:ext cx="162799" cy="1386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/>
            <a:stretch/>
          </p:blipFill>
          <p:spPr bwMode="auto">
            <a:xfrm>
              <a:off x="10052304" y="10012394"/>
              <a:ext cx="144652" cy="2221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/>
            <a:stretch/>
          </p:blipFill>
          <p:spPr bwMode="auto">
            <a:xfrm>
              <a:off x="10216896" y="10091672"/>
              <a:ext cx="129278" cy="1386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/>
            <a:stretch/>
          </p:blipFill>
          <p:spPr bwMode="auto">
            <a:xfrm>
              <a:off x="10364724" y="10088624"/>
              <a:ext cx="117082" cy="14627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 bwMode="auto">
            <a:xfrm>
              <a:off x="10504666" y="10091387"/>
              <a:ext cx="126364" cy="138430"/>
            </a:xfrm>
            <a:custGeom>
              <a:avLst/>
              <a:gdLst/>
              <a:ahLst/>
              <a:cxnLst/>
              <a:rect l="l" t="t" r="r" b="b"/>
              <a:pathLst>
                <a:path w="126365" h="138429" extrusionOk="0">
                  <a:moveTo>
                    <a:pt x="126225" y="0"/>
                  </a:moveTo>
                  <a:lnTo>
                    <a:pt x="101587" y="0"/>
                  </a:lnTo>
                  <a:lnTo>
                    <a:pt x="101587" y="57150"/>
                  </a:lnTo>
                  <a:lnTo>
                    <a:pt x="24638" y="57150"/>
                  </a:lnTo>
                  <a:lnTo>
                    <a:pt x="2463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0010"/>
                  </a:lnTo>
                  <a:lnTo>
                    <a:pt x="0" y="138430"/>
                  </a:lnTo>
                  <a:lnTo>
                    <a:pt x="24638" y="138430"/>
                  </a:lnTo>
                  <a:lnTo>
                    <a:pt x="24638" y="80010"/>
                  </a:lnTo>
                  <a:lnTo>
                    <a:pt x="101587" y="80010"/>
                  </a:lnTo>
                  <a:lnTo>
                    <a:pt x="101587" y="138430"/>
                  </a:lnTo>
                  <a:lnTo>
                    <a:pt x="126225" y="138430"/>
                  </a:lnTo>
                  <a:lnTo>
                    <a:pt x="126225" y="80010"/>
                  </a:lnTo>
                  <a:lnTo>
                    <a:pt x="126225" y="57150"/>
                  </a:lnTo>
                  <a:lnTo>
                    <a:pt x="126225" y="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27" name="object 27"/>
            <p:cNvPicPr/>
            <p:nvPr/>
          </p:nvPicPr>
          <p:blipFill>
            <a:blip r:embed="rId12"/>
            <a:stretch/>
          </p:blipFill>
          <p:spPr bwMode="auto">
            <a:xfrm>
              <a:off x="10654284" y="10088624"/>
              <a:ext cx="135363" cy="1462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/>
            <a:stretch/>
          </p:blipFill>
          <p:spPr bwMode="auto">
            <a:xfrm>
              <a:off x="10808208" y="10088624"/>
              <a:ext cx="127739" cy="14627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4"/>
          <a:stretch/>
        </p:blipFill>
        <p:spPr bwMode="auto">
          <a:xfrm>
            <a:off x="6098927" y="6251750"/>
            <a:ext cx="531221" cy="508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5972961" y="5710718"/>
            <a:ext cx="5995585" cy="10062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 bwMode="auto">
          <a:xfrm>
            <a:off x="5865296" y="148992"/>
            <a:ext cx="6135360" cy="5133259"/>
            <a:chOff x="5865296" y="148992"/>
            <a:chExt cx="6248249" cy="4985325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6808892" y="1497779"/>
              <a:ext cx="530465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0485" marR="43307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spc="-15">
                  <a:solidFill>
                    <a:srgbClr val="C79363"/>
                  </a:solidFill>
                  <a:cs typeface="Calibri"/>
                </a:rPr>
                <a:t>Для</a:t>
              </a:r>
              <a:r>
                <a:rPr lang="ru-RU" b="1" spc="6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всех</a:t>
              </a:r>
              <a:r>
                <a:rPr lang="ru-RU" b="1" spc="5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субъектов</a:t>
              </a:r>
              <a:r>
                <a:rPr lang="ru-RU" b="1" spc="8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C79363"/>
                  </a:solidFill>
                  <a:cs typeface="Calibri"/>
                </a:rPr>
                <a:t>МСП</a:t>
              </a:r>
              <a:r>
                <a:rPr lang="ru-RU" b="1" spc="5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Республики</a:t>
              </a:r>
              <a:r>
                <a:rPr lang="ru-RU" b="1" spc="6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C79363"/>
                  </a:solidFill>
                  <a:cs typeface="Calibri"/>
                </a:rPr>
                <a:t>Татарстан,</a:t>
              </a:r>
              <a:r>
                <a:rPr lang="ru-RU" b="1" spc="14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соответствующих </a:t>
              </a:r>
              <a:r>
                <a:rPr lang="ru-RU" b="1" spc="-44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EB5C32"/>
                  </a:solidFill>
                  <a:cs typeface="Calibri"/>
                </a:rPr>
                <a:t>209</a:t>
              </a:r>
              <a:r>
                <a:rPr lang="ru-RU" b="1" spc="-75">
                  <a:solidFill>
                    <a:srgbClr val="EB5C32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EB5C32"/>
                  </a:solidFill>
                  <a:cs typeface="Calibri"/>
                </a:rPr>
                <a:t>-ФЗ</a:t>
              </a:r>
              <a:endParaRPr lang="ru-RU" b="1">
                <a:solidFill>
                  <a:srgbClr val="EB5C32"/>
                </a:solidFill>
                <a:cs typeface="Calibri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5948252" y="508636"/>
              <a:ext cx="5190340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rgbClr val="562212"/>
                  </a:solidFill>
                </a:rPr>
                <a:t>МИКРОФИНАНСОВЫЙ ПРОДУКТ</a:t>
              </a:r>
              <a:endParaRPr/>
            </a:p>
            <a:p>
              <a:pPr algn="ctr">
                <a:defRPr/>
              </a:pPr>
              <a:r>
                <a:rPr lang="ru-RU" sz="2800" b="1">
                  <a:solidFill>
                    <a:srgbClr val="562212"/>
                  </a:solidFill>
                </a:rPr>
                <a:t>«СОДЕЙСТВИЕ 2023»</a:t>
              </a:r>
              <a:endParaRPr/>
            </a:p>
          </p:txBody>
        </p:sp>
        <p:grpSp>
          <p:nvGrpSpPr>
            <p:cNvPr id="21" name="Группа 20"/>
            <p:cNvGrpSpPr/>
            <p:nvPr/>
          </p:nvGrpSpPr>
          <p:grpSpPr bwMode="auto">
            <a:xfrm>
              <a:off x="5865296" y="2633339"/>
              <a:ext cx="5809633" cy="2500978"/>
              <a:chOff x="5948252" y="1540160"/>
              <a:chExt cx="5809633" cy="2500978"/>
            </a:xfrm>
          </p:grpSpPr>
          <p:sp>
            <p:nvSpPr>
              <p:cNvPr id="13" name="Прямоугольник 12"/>
              <p:cNvSpPr/>
              <p:nvPr/>
            </p:nvSpPr>
            <p:spPr bwMode="auto">
              <a:xfrm>
                <a:off x="7636551" y="1540160"/>
                <a:ext cx="1822742" cy="64633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/>
                  <a:t>от </a:t>
                </a:r>
                <a:r>
                  <a:rPr lang="ru-RU" b="1">
                    <a:solidFill>
                      <a:srgbClr val="C00000"/>
                    </a:solidFill>
                  </a:rPr>
                  <a:t>300 тысяч </a:t>
                </a:r>
                <a:endParaRPr/>
              </a:p>
              <a:p>
                <a:pPr>
                  <a:defRPr/>
                </a:pPr>
                <a:r>
                  <a:rPr lang="ru-RU"/>
                  <a:t>до </a:t>
                </a:r>
                <a:r>
                  <a:rPr lang="ru-RU" b="1">
                    <a:solidFill>
                      <a:srgbClr val="C00000"/>
                    </a:solidFill>
                  </a:rPr>
                  <a:t>5 млн </a:t>
                </a:r>
                <a:r>
                  <a:rPr lang="ru-RU"/>
                  <a:t>рублей</a:t>
                </a:r>
                <a:endParaRPr/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7636551" y="2449149"/>
                <a:ext cx="203171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от </a:t>
                </a:r>
                <a:r>
                  <a:rPr lang="ru-RU" b="1" dirty="0">
                    <a:solidFill>
                      <a:srgbClr val="C00000"/>
                    </a:solidFill>
                  </a:rPr>
                  <a:t>3</a:t>
                </a:r>
                <a:r>
                  <a:rPr lang="ru-RU" b="1" dirty="0"/>
                  <a:t> </a:t>
                </a:r>
                <a:r>
                  <a:rPr lang="ru-RU" dirty="0"/>
                  <a:t>до </a:t>
                </a:r>
                <a:r>
                  <a:rPr lang="ru-RU" b="1" dirty="0">
                    <a:solidFill>
                      <a:srgbClr val="C00000"/>
                    </a:solidFill>
                  </a:rPr>
                  <a:t>36</a:t>
                </a:r>
                <a:r>
                  <a:rPr lang="ru-RU" dirty="0"/>
                  <a:t> месяцев</a:t>
                </a:r>
                <a:endParaRPr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 bwMode="auto">
              <a:xfrm>
                <a:off x="7636549" y="3144417"/>
                <a:ext cx="4121336" cy="89672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- </a:t>
                </a:r>
                <a:r>
                  <a:rPr lang="ru-RU" b="1" dirty="0">
                    <a:solidFill>
                      <a:srgbClr val="C00000"/>
                    </a:solidFill>
                  </a:rPr>
                  <a:t>5,5 % годовых;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endParaRPr lang="ru-RU" b="1" dirty="0">
                  <a:solidFill>
                    <a:srgbClr val="E04D39"/>
                  </a:solidFill>
                </a:endParaRPr>
              </a:p>
              <a:p>
                <a:pPr>
                  <a:defRPr/>
                </a:pPr>
                <a:endParaRPr dirty="0"/>
              </a:p>
            </p:txBody>
          </p:sp>
          <p:pic>
            <p:nvPicPr>
              <p:cNvPr id="22" name="Picture 6" descr="https://stomatologspb.ru/wp-content/uploads/ruble_PNG26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1683324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3" name="Picture 4" descr="https://xn----8sbkdgnibjafxdci9g.xn--p1ai/wp-content/uploads/2019/12/srok-obuchenija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2453815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https://xn--b1aqpp2b.xn----8sbg5beewf.xn--p1ai/images/9519f396-be5f-62ad-b139-a010fd802c7a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3204250"/>
                <a:ext cx="360000" cy="334286"/>
              </a:xfrm>
              <a:prstGeom prst="rect">
                <a:avLst/>
              </a:prstGeom>
              <a:noFill/>
            </p:spPr>
          </p:pic>
          <p:sp>
            <p:nvSpPr>
              <p:cNvPr id="26" name="Прямоугольник 25"/>
              <p:cNvSpPr/>
              <p:nvPr/>
            </p:nvSpPr>
            <p:spPr bwMode="auto">
              <a:xfrm>
                <a:off x="5948252" y="1694048"/>
                <a:ext cx="976549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СУММА</a:t>
                </a:r>
                <a:endParaRPr/>
              </a:p>
            </p:txBody>
          </p:sp>
          <p:sp>
            <p:nvSpPr>
              <p:cNvPr id="27" name="Прямоугольник 26"/>
              <p:cNvSpPr/>
              <p:nvPr/>
            </p:nvSpPr>
            <p:spPr bwMode="auto">
              <a:xfrm>
                <a:off x="6064469" y="2464538"/>
                <a:ext cx="71526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СРОК</a:t>
                </a:r>
                <a:endParaRPr/>
              </a:p>
            </p:txBody>
          </p:sp>
          <p:sp>
            <p:nvSpPr>
              <p:cNvPr id="28" name="Прямоугольник 27"/>
              <p:cNvSpPr/>
              <p:nvPr/>
            </p:nvSpPr>
            <p:spPr bwMode="auto">
              <a:xfrm>
                <a:off x="5948576" y="3214973"/>
                <a:ext cx="943272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СТАВКА</a:t>
                </a:r>
                <a:endParaRPr/>
              </a:p>
            </p:txBody>
          </p:sp>
        </p:grpSp>
        <p:grpSp>
          <p:nvGrpSpPr>
            <p:cNvPr id="7" name="Группа 6"/>
            <p:cNvGrpSpPr/>
            <p:nvPr/>
          </p:nvGrpSpPr>
          <p:grpSpPr bwMode="auto">
            <a:xfrm>
              <a:off x="5948252" y="148992"/>
              <a:ext cx="5190340" cy="1113615"/>
              <a:chOff x="5948252" y="148992"/>
              <a:chExt cx="4370827" cy="1113615"/>
            </a:xfrm>
          </p:grpSpPr>
          <p:sp>
            <p:nvSpPr>
              <p:cNvPr id="19" name="Скругленный прямоугольник 18"/>
              <p:cNvSpPr/>
              <p:nvPr/>
            </p:nvSpPr>
            <p:spPr bwMode="auto">
              <a:xfrm>
                <a:off x="5948252" y="426545"/>
                <a:ext cx="4370827" cy="836063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EB5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Скругленный прямоугольник 14"/>
              <p:cNvSpPr/>
              <p:nvPr/>
            </p:nvSpPr>
            <p:spPr bwMode="auto">
              <a:xfrm>
                <a:off x="8582902" y="163010"/>
                <a:ext cx="1487112" cy="391370"/>
              </a:xfrm>
              <a:prstGeom prst="flowChartAlternateProcess">
                <a:avLst/>
              </a:prstGeom>
              <a:solidFill>
                <a:srgbClr val="EB5C32"/>
              </a:solidFill>
              <a:ln w="57150">
                <a:solidFill>
                  <a:srgbClr val="EB5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3" name="Прямоугольник 1"/>
              <p:cNvSpPr/>
              <p:nvPr/>
            </p:nvSpPr>
            <p:spPr bwMode="auto">
              <a:xfrm>
                <a:off x="8476936" y="148992"/>
                <a:ext cx="1817571" cy="408623"/>
              </a:xfrm>
              <a:prstGeom prst="flowChartAlternateProcess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МОИ СУБСИДИИ</a:t>
                </a:r>
                <a:endParaRPr/>
              </a:p>
            </p:txBody>
          </p:sp>
        </p:grpSp>
        <p:sp>
          <p:nvSpPr>
            <p:cNvPr id="34" name="Кольцо 33"/>
            <p:cNvSpPr/>
            <p:nvPr/>
          </p:nvSpPr>
          <p:spPr bwMode="auto">
            <a:xfrm>
              <a:off x="6023137" y="1614177"/>
              <a:ext cx="315294" cy="315294"/>
            </a:xfrm>
            <a:prstGeom prst="donut">
              <a:avLst>
                <a:gd name="adj" fmla="val 25000"/>
              </a:avLst>
            </a:prstGeom>
            <a:solidFill>
              <a:srgbClr val="C79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endParaRPr>
            </a:p>
          </p:txBody>
        </p:sp>
        <p:cxnSp>
          <p:nvCxnSpPr>
            <p:cNvPr id="30" name="Прямая соединительная линия 29"/>
            <p:cNvCxnSpPr>
              <a:cxnSpLocks/>
            </p:cNvCxnSpPr>
            <p:nvPr/>
          </p:nvCxnSpPr>
          <p:spPr bwMode="auto">
            <a:xfrm>
              <a:off x="6061441" y="2425904"/>
              <a:ext cx="5108649" cy="0"/>
            </a:xfrm>
            <a:prstGeom prst="line">
              <a:avLst/>
            </a:prstGeom>
            <a:ln w="38100">
              <a:solidFill>
                <a:srgbClr val="C7936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1385" y="966269"/>
            <a:ext cx="4895216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552112"/>
                </a:solidFill>
                <a:latin typeface="Calibri"/>
                <a:cs typeface="Calibri"/>
              </a:rPr>
              <a:t>МИКРОФИНАНСОВЫЙ</a:t>
            </a:r>
            <a:r>
              <a:rPr sz="1200" b="1" spc="1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52112"/>
                </a:solidFill>
                <a:latin typeface="Calibri"/>
                <a:cs typeface="Calibri"/>
              </a:rPr>
              <a:t>ПРОДУКТ</a:t>
            </a:r>
            <a:endParaRPr sz="1200" dirty="0">
              <a:latin typeface="Calibri"/>
              <a:cs typeface="Calibri"/>
            </a:endParaRPr>
          </a:p>
          <a:p>
            <a:pPr marL="328295" algn="ctr">
              <a:lnSpc>
                <a:spcPts val="3304"/>
              </a:lnSpc>
            </a:pPr>
            <a:r>
              <a:rPr sz="2800" b="1" spc="-10" dirty="0">
                <a:solidFill>
                  <a:srgbClr val="552112"/>
                </a:solidFill>
                <a:latin typeface="Calibri"/>
                <a:cs typeface="Calibri"/>
              </a:rPr>
              <a:t>«</a:t>
            </a:r>
            <a:r>
              <a:rPr lang="ru-RU" sz="2800" b="1" spc="-10" dirty="0">
                <a:solidFill>
                  <a:srgbClr val="552112"/>
                </a:solidFill>
                <a:latin typeface="Calibri"/>
                <a:cs typeface="Calibri"/>
              </a:rPr>
              <a:t>4,5%</a:t>
            </a: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»</a:t>
            </a:r>
            <a:endParaRPr sz="2800" dirty="0">
              <a:latin typeface="Calibri"/>
              <a:cs typeface="Calibri"/>
            </a:endParaRPr>
          </a:p>
          <a:p>
            <a:pPr marL="847090">
              <a:lnSpc>
                <a:spcPct val="100000"/>
              </a:lnSpc>
              <a:spcBef>
                <a:spcPts val="1875"/>
              </a:spcBef>
            </a:pPr>
            <a:r>
              <a:rPr lang="ru-RU" sz="1400" spc="-5" dirty="0">
                <a:solidFill>
                  <a:srgbClr val="2C2A29"/>
                </a:solidFill>
                <a:latin typeface="Calibri"/>
                <a:cs typeface="Calibri"/>
              </a:rPr>
              <a:t>Для субъектов МСП основным видом, которых является деятельность, входящая в раздел С «Обрабатывающие производства» общероссийского классификатора видов экономической деятельности ОК 029-2014 (КДЕС Ред. 2).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9822" y="3797105"/>
            <a:ext cx="1853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36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месяцев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1513" y="3249167"/>
            <a:ext cx="359664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8417" y="3797105"/>
            <a:ext cx="359664" cy="355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9461" y="4323421"/>
            <a:ext cx="388620" cy="3596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84444" y="3235818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СУММА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3584" y="3811525"/>
            <a:ext cx="551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РОК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5902" y="4288550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130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АВ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7689" y="2264663"/>
            <a:ext cx="315595" cy="314325"/>
          </a:xfrm>
          <a:custGeom>
            <a:avLst/>
            <a:gdLst/>
            <a:ahLst/>
            <a:cxnLst/>
            <a:rect l="l" t="t" r="r" b="b"/>
            <a:pathLst>
              <a:path w="315595" h="314325">
                <a:moveTo>
                  <a:pt x="157734" y="0"/>
                </a:moveTo>
                <a:lnTo>
                  <a:pt x="107874" y="7997"/>
                </a:lnTo>
                <a:lnTo>
                  <a:pt x="64574" y="30272"/>
                </a:lnTo>
                <a:lnTo>
                  <a:pt x="30431" y="64245"/>
                </a:lnTo>
                <a:lnTo>
                  <a:pt x="8040" y="107338"/>
                </a:lnTo>
                <a:lnTo>
                  <a:pt x="0" y="156972"/>
                </a:lnTo>
                <a:lnTo>
                  <a:pt x="8040" y="206605"/>
                </a:lnTo>
                <a:lnTo>
                  <a:pt x="30431" y="249698"/>
                </a:lnTo>
                <a:lnTo>
                  <a:pt x="64574" y="283671"/>
                </a:lnTo>
                <a:lnTo>
                  <a:pt x="107874" y="305946"/>
                </a:lnTo>
                <a:lnTo>
                  <a:pt x="157734" y="313943"/>
                </a:lnTo>
                <a:lnTo>
                  <a:pt x="207593" y="305946"/>
                </a:lnTo>
                <a:lnTo>
                  <a:pt x="250893" y="283671"/>
                </a:lnTo>
                <a:lnTo>
                  <a:pt x="285036" y="249698"/>
                </a:lnTo>
                <a:lnTo>
                  <a:pt x="292435" y="235457"/>
                </a:lnTo>
                <a:lnTo>
                  <a:pt x="157734" y="235457"/>
                </a:lnTo>
                <a:lnTo>
                  <a:pt x="126867" y="229284"/>
                </a:lnTo>
                <a:lnTo>
                  <a:pt x="101679" y="212455"/>
                </a:lnTo>
                <a:lnTo>
                  <a:pt x="84707" y="187505"/>
                </a:lnTo>
                <a:lnTo>
                  <a:pt x="78486" y="156972"/>
                </a:lnTo>
                <a:lnTo>
                  <a:pt x="84707" y="126438"/>
                </a:lnTo>
                <a:lnTo>
                  <a:pt x="101679" y="101488"/>
                </a:lnTo>
                <a:lnTo>
                  <a:pt x="126867" y="84659"/>
                </a:lnTo>
                <a:lnTo>
                  <a:pt x="157734" y="78486"/>
                </a:lnTo>
                <a:lnTo>
                  <a:pt x="292435" y="78486"/>
                </a:lnTo>
                <a:lnTo>
                  <a:pt x="285036" y="64245"/>
                </a:lnTo>
                <a:lnTo>
                  <a:pt x="250893" y="30272"/>
                </a:lnTo>
                <a:lnTo>
                  <a:pt x="207593" y="7997"/>
                </a:lnTo>
                <a:lnTo>
                  <a:pt x="157734" y="0"/>
                </a:lnTo>
                <a:close/>
              </a:path>
              <a:path w="315595" h="314325">
                <a:moveTo>
                  <a:pt x="292435" y="78486"/>
                </a:moveTo>
                <a:lnTo>
                  <a:pt x="157734" y="78486"/>
                </a:lnTo>
                <a:lnTo>
                  <a:pt x="188600" y="84659"/>
                </a:lnTo>
                <a:lnTo>
                  <a:pt x="213788" y="101488"/>
                </a:lnTo>
                <a:lnTo>
                  <a:pt x="230760" y="126438"/>
                </a:lnTo>
                <a:lnTo>
                  <a:pt x="236981" y="156972"/>
                </a:lnTo>
                <a:lnTo>
                  <a:pt x="230760" y="187505"/>
                </a:lnTo>
                <a:lnTo>
                  <a:pt x="213788" y="212455"/>
                </a:lnTo>
                <a:lnTo>
                  <a:pt x="188600" y="229284"/>
                </a:lnTo>
                <a:lnTo>
                  <a:pt x="157734" y="235457"/>
                </a:lnTo>
                <a:lnTo>
                  <a:pt x="292435" y="235457"/>
                </a:lnTo>
                <a:lnTo>
                  <a:pt x="307427" y="206605"/>
                </a:lnTo>
                <a:lnTo>
                  <a:pt x="315467" y="156972"/>
                </a:lnTo>
                <a:lnTo>
                  <a:pt x="307427" y="107338"/>
                </a:lnTo>
                <a:lnTo>
                  <a:pt x="292435" y="78486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9172" y="926884"/>
            <a:ext cx="5191125" cy="836930"/>
          </a:xfrm>
          <a:custGeom>
            <a:avLst/>
            <a:gdLst/>
            <a:ahLst/>
            <a:cxnLst/>
            <a:rect l="l" t="t" r="r" b="b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ln w="57911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2251" y="3033521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ln w="38100">
            <a:solidFill>
              <a:srgbClr val="C6926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/>
          <p:nvPr/>
        </p:nvSpPr>
        <p:spPr>
          <a:xfrm>
            <a:off x="9673274" y="838200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1172463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1172463" y="381000"/>
                </a:lnTo>
                <a:lnTo>
                  <a:pt x="1197173" y="376007"/>
                </a:lnTo>
                <a:lnTo>
                  <a:pt x="1217358" y="362394"/>
                </a:lnTo>
                <a:lnTo>
                  <a:pt x="1230971" y="342209"/>
                </a:lnTo>
                <a:lnTo>
                  <a:pt x="1235963" y="317500"/>
                </a:lnTo>
                <a:lnTo>
                  <a:pt x="1235963" y="63500"/>
                </a:lnTo>
                <a:lnTo>
                  <a:pt x="1230971" y="38790"/>
                </a:lnTo>
                <a:lnTo>
                  <a:pt x="1217358" y="18605"/>
                </a:lnTo>
                <a:lnTo>
                  <a:pt x="1197173" y="4992"/>
                </a:lnTo>
                <a:lnTo>
                  <a:pt x="1172463" y="0"/>
                </a:lnTo>
                <a:close/>
              </a:path>
            </a:pathLst>
          </a:custGeom>
          <a:solidFill>
            <a:srgbClr val="EB5C31"/>
          </a:solidFill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3" name="object 15"/>
          <p:cNvSpPr/>
          <p:nvPr/>
        </p:nvSpPr>
        <p:spPr>
          <a:xfrm>
            <a:off x="9673274" y="838200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1172463" y="0"/>
                </a:lnTo>
                <a:lnTo>
                  <a:pt x="1197173" y="4992"/>
                </a:lnTo>
                <a:lnTo>
                  <a:pt x="1217358" y="18605"/>
                </a:lnTo>
                <a:lnTo>
                  <a:pt x="1230971" y="38790"/>
                </a:lnTo>
                <a:lnTo>
                  <a:pt x="1235963" y="63500"/>
                </a:lnTo>
                <a:lnTo>
                  <a:pt x="1235963" y="317500"/>
                </a:lnTo>
                <a:lnTo>
                  <a:pt x="1230971" y="342209"/>
                </a:lnTo>
                <a:lnTo>
                  <a:pt x="1217358" y="362394"/>
                </a:lnTo>
                <a:lnTo>
                  <a:pt x="1197173" y="376007"/>
                </a:lnTo>
                <a:lnTo>
                  <a:pt x="1172463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4" name="object 16"/>
          <p:cNvSpPr txBox="1">
            <a:spLocks/>
          </p:cNvSpPr>
          <p:nvPr/>
        </p:nvSpPr>
        <p:spPr>
          <a:xfrm>
            <a:off x="9598777" y="913805"/>
            <a:ext cx="14760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400" kern="0" spc="-25"/>
              <a:t>МОИ СУБСИДИИ</a:t>
            </a:r>
            <a:endParaRPr lang="ru-RU" sz="1400" kern="0" spc="-25" dirty="0"/>
          </a:p>
        </p:txBody>
      </p:sp>
      <p:sp>
        <p:nvSpPr>
          <p:cNvPr id="21" name="object 7"/>
          <p:cNvSpPr txBox="1"/>
          <p:nvPr/>
        </p:nvSpPr>
        <p:spPr>
          <a:xfrm>
            <a:off x="4301630" y="183692"/>
            <a:ext cx="7509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ФИНАНСОВЫЕ МЕРЫ ПОДДЕРЖКИ</a:t>
            </a:r>
          </a:p>
        </p:txBody>
      </p:sp>
      <p:sp>
        <p:nvSpPr>
          <p:cNvPr id="2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EEB6547-8BAD-4EDE-9E69-9ABC28F1FCD7}"/>
              </a:ext>
            </a:extLst>
          </p:cNvPr>
          <p:cNvSpPr/>
          <p:nvPr/>
        </p:nvSpPr>
        <p:spPr>
          <a:xfrm>
            <a:off x="7513755" y="4234975"/>
            <a:ext cx="3861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lang="ru-RU" b="1" spc="-10" dirty="0">
                <a:solidFill>
                  <a:srgbClr val="C00000"/>
                </a:solidFill>
                <a:cs typeface="Calibri"/>
              </a:rPr>
              <a:t>4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,5</a:t>
            </a:r>
            <a:r>
              <a:rPr lang="ru-RU" b="1" spc="-2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%</a:t>
            </a:r>
            <a:r>
              <a:rPr lang="ru-RU" b="1" spc="-1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10" dirty="0">
                <a:solidFill>
                  <a:srgbClr val="C00000"/>
                </a:solidFill>
                <a:cs typeface="Calibri"/>
              </a:rPr>
              <a:t>годовых;</a:t>
            </a:r>
            <a:endParaRPr lang="ru-RU" dirty="0"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dirty="0"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84E7A488-7B11-511A-4C70-497B4C8C34CA}"/>
              </a:ext>
            </a:extLst>
          </p:cNvPr>
          <p:cNvSpPr txBox="1"/>
          <p:nvPr/>
        </p:nvSpPr>
        <p:spPr>
          <a:xfrm>
            <a:off x="7624763" y="3099371"/>
            <a:ext cx="164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млн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904E82-28E7-02B4-40B2-B1DE59B74B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 bwMode="auto">
          <a:xfrm>
            <a:off x="6767381" y="1348532"/>
            <a:ext cx="434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Для физических лиц, не являющихся ИП 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и применяющих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«Налог на профессиональный доход» </a:t>
            </a:r>
            <a:r>
              <a:rPr lang="ru-RU" sz="1400">
                <a:solidFill>
                  <a:srgbClr val="2C2A29"/>
                </a:solidFill>
                <a:latin typeface="Circe"/>
              </a:rPr>
              <a:t>в соответствии с Федеральным законом от 27.11.2018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№422-ФЗ</a:t>
            </a:r>
            <a:endParaRPr lang="ru-RU" sz="1400" b="1">
              <a:solidFill>
                <a:srgbClr val="BE510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624202" y="2724329"/>
            <a:ext cx="222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50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500 тысяч </a:t>
            </a:r>
            <a:r>
              <a:rPr lang="ru-RU"/>
              <a:t>рублей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624202" y="3633318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624202" y="4328586"/>
            <a:ext cx="3944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- 5,5 % годовых;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2867494"/>
            <a:ext cx="360000" cy="360000"/>
          </a:xfrm>
          <a:prstGeom prst="rect">
            <a:avLst/>
          </a:prstGeom>
          <a:noFill/>
        </p:spPr>
      </p:pic>
      <p:pic>
        <p:nvPicPr>
          <p:cNvPr id="33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3637984"/>
            <a:ext cx="360000" cy="360000"/>
          </a:xfrm>
          <a:prstGeom prst="rect">
            <a:avLst/>
          </a:prstGeom>
          <a:noFill/>
        </p:spPr>
      </p:pic>
      <p:pic>
        <p:nvPicPr>
          <p:cNvPr id="3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12526" y="4388419"/>
            <a:ext cx="387692" cy="3600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 bwMode="auto">
          <a:xfrm>
            <a:off x="5935904" y="287821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052121" y="3648707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936228" y="4399142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«САМОЗАНЯТЫЕ 2023»</a:t>
            </a:r>
            <a:endParaRPr/>
          </a:p>
        </p:txBody>
      </p:sp>
      <p:grpSp>
        <p:nvGrpSpPr>
          <p:cNvPr id="44" name="Группа 43"/>
          <p:cNvGrpSpPr/>
          <p:nvPr/>
        </p:nvGrpSpPr>
        <p:grpSpPr bwMode="auto">
          <a:xfrm>
            <a:off x="5932719" y="166843"/>
            <a:ext cx="5190340" cy="1099598"/>
            <a:chOff x="5948252" y="163010"/>
            <a:chExt cx="4370827" cy="1099598"/>
          </a:xfrm>
        </p:grpSpPr>
        <p:sp>
          <p:nvSpPr>
            <p:cNvPr id="45" name="Скругленный прямоугольник 44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Скругленный прямоугольник 14"/>
            <p:cNvSpPr/>
            <p:nvPr/>
          </p:nvSpPr>
          <p:spPr bwMode="auto">
            <a:xfrm>
              <a:off x="8751400" y="163010"/>
              <a:ext cx="1318614" cy="345626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48" name="Кольцо 4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>
            <a:off x="6002669" y="2370773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 bwMode="auto">
          <a:xfrm>
            <a:off x="5956283" y="2565145"/>
            <a:ext cx="4604213" cy="1491028"/>
            <a:chOff x="13042594" y="2615015"/>
            <a:chExt cx="5190340" cy="2076019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14730893" y="2615015"/>
              <a:ext cx="2897093" cy="8999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100 тысяч </a:t>
              </a:r>
              <a:endParaRPr dirty="0"/>
            </a:p>
            <a:p>
              <a:pPr>
                <a:defRPr/>
              </a:pPr>
              <a:r>
                <a:rPr lang="ru-RU" dirty="0"/>
                <a:t>до </a:t>
              </a:r>
              <a:r>
                <a:rPr lang="en-US" b="1" dirty="0">
                  <a:solidFill>
                    <a:srgbClr val="C00000"/>
                  </a:solidFill>
                </a:rPr>
                <a:t>2</a:t>
              </a:r>
              <a:r>
                <a:rPr lang="ru-RU" b="1" dirty="0">
                  <a:solidFill>
                    <a:srgbClr val="C00000"/>
                  </a:solidFill>
                </a:rPr>
                <a:t> миллионов </a:t>
              </a:r>
              <a:r>
                <a:rPr lang="ru-RU" dirty="0"/>
                <a:t>рублей</a:t>
              </a:r>
              <a:endParaRPr dirty="0"/>
            </a:p>
          </p:txBody>
        </p:sp>
        <p:sp>
          <p:nvSpPr>
            <p:cNvPr id="50" name="Прямоугольник 49"/>
            <p:cNvSpPr/>
            <p:nvPr/>
          </p:nvSpPr>
          <p:spPr bwMode="auto">
            <a:xfrm>
              <a:off x="14730893" y="3524004"/>
              <a:ext cx="203171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3</a:t>
              </a:r>
              <a:r>
                <a:rPr lang="ru-RU" b="1" dirty="0"/>
                <a:t> </a:t>
              </a: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36</a:t>
              </a:r>
              <a:r>
                <a:rPr lang="ru-RU" dirty="0"/>
                <a:t> месяцев</a:t>
              </a:r>
              <a:endParaRPr dirty="0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14730893" y="4321702"/>
              <a:ext cx="350204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2% годовых</a:t>
              </a:r>
              <a:endParaRPr dirty="0"/>
            </a:p>
          </p:txBody>
        </p:sp>
        <p:pic>
          <p:nvPicPr>
            <p:cNvPr id="52" name="Picture 6" descr="https://stomatologspb.ru/wp-content/uploads/ruble_PNG2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8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3" name="Picture 4" descr="https://xn----8sbkdgnibjafxdci9g.xn--p1ai/wp-content/uploads/2019/12/srok-obuchenija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4" name="Picture 6" descr="https://xn--b1aqpp2b.xn----8sbg5beewf.xn--p1ai/images/9519f396-be5f-62ad-b139-a010fd802c7a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55" name="Прямоугольник 54"/>
            <p:cNvSpPr/>
            <p:nvPr/>
          </p:nvSpPr>
          <p:spPr bwMode="auto">
            <a:xfrm>
              <a:off x="13042594" y="2768903"/>
              <a:ext cx="97654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СУММА</a:t>
              </a:r>
              <a:endParaRPr dirty="0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13158811" y="3539393"/>
              <a:ext cx="7152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СРОК</a:t>
              </a:r>
              <a:endParaRPr/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>
              <a:off x="13042918" y="4289828"/>
              <a:ext cx="94327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СТАВКА</a:t>
              </a:r>
              <a:endParaRPr/>
            </a:p>
          </p:txBody>
        </p:sp>
      </p:grpSp>
      <p:sp>
        <p:nvSpPr>
          <p:cNvPr id="58" name="Прямоугольник 57"/>
          <p:cNvSpPr/>
          <p:nvPr/>
        </p:nvSpPr>
        <p:spPr bwMode="auto">
          <a:xfrm>
            <a:off x="5927179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«СТАРТАП»</a:t>
            </a:r>
            <a:endParaRPr/>
          </a:p>
        </p:txBody>
      </p:sp>
      <p:grpSp>
        <p:nvGrpSpPr>
          <p:cNvPr id="59" name="Группа 58"/>
          <p:cNvGrpSpPr/>
          <p:nvPr/>
        </p:nvGrpSpPr>
        <p:grpSpPr bwMode="auto">
          <a:xfrm>
            <a:off x="5927179" y="177026"/>
            <a:ext cx="5190340" cy="1099599"/>
            <a:chOff x="5948252" y="163009"/>
            <a:chExt cx="4370827" cy="1099599"/>
          </a:xfrm>
        </p:grpSpPr>
        <p:sp>
          <p:nvSpPr>
            <p:cNvPr id="60" name="Скругленный прямоугольник 59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" name="Скругленный прямоугольник 14"/>
            <p:cNvSpPr/>
            <p:nvPr/>
          </p:nvSpPr>
          <p:spPr bwMode="auto">
            <a:xfrm>
              <a:off x="8657163" y="163009"/>
              <a:ext cx="1412851" cy="4185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63" name="Прямоугольник 62"/>
          <p:cNvSpPr/>
          <p:nvPr/>
        </p:nvSpPr>
        <p:spPr bwMode="auto">
          <a:xfrm>
            <a:off x="6672670" y="1495829"/>
            <a:ext cx="5304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C79363"/>
                </a:solidFill>
                <a:cs typeface="Calibri"/>
              </a:rPr>
              <a:t>Для субъектов МСП, зарегистрированных и действующих до даты подачи заявки не более </a:t>
            </a:r>
            <a:endParaRPr lang="en-US" sz="1600" b="1" spc="-15" dirty="0">
              <a:solidFill>
                <a:srgbClr val="C79363"/>
              </a:solidFill>
              <a:cs typeface="Calibri"/>
            </a:endParaRP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spc="-15" dirty="0">
                <a:solidFill>
                  <a:srgbClr val="E04D39"/>
                </a:solidFill>
                <a:cs typeface="Calibri"/>
              </a:rPr>
              <a:t>23</a:t>
            </a:r>
            <a:r>
              <a:rPr lang="ru-RU" sz="1600" b="1" spc="-15" dirty="0">
                <a:solidFill>
                  <a:srgbClr val="E04D39"/>
                </a:solidFill>
                <a:cs typeface="Calibri"/>
              </a:rPr>
              <a:t> месяцев</a:t>
            </a:r>
            <a:endParaRPr dirty="0"/>
          </a:p>
        </p:txBody>
      </p:sp>
      <p:sp>
        <p:nvSpPr>
          <p:cNvPr id="64" name="Кольцо 63"/>
          <p:cNvSpPr/>
          <p:nvPr/>
        </p:nvSpPr>
        <p:spPr bwMode="auto">
          <a:xfrm>
            <a:off x="6073279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 bwMode="auto">
          <a:xfrm>
            <a:off x="5997129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 bwMode="auto">
          <a:xfrm>
            <a:off x="6097041" y="4293096"/>
            <a:ext cx="332786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 bwMode="auto">
          <a:xfrm>
            <a:off x="5956283" y="4293096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latin typeface="Arial Black"/>
              </a:rPr>
              <a:t> </a:t>
            </a:r>
            <a:endParaRPr lang="ru-RU" dirty="0">
              <a:latin typeface="Arial Black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427" y="3428431"/>
            <a:ext cx="3237623" cy="3429385"/>
          </a:xfrm>
          <a:custGeom>
            <a:avLst/>
            <a:gdLst/>
            <a:ahLst/>
            <a:cxnLst/>
            <a:rect l="l" t="t" r="r" b="b"/>
            <a:pathLst>
              <a:path w="5339080" h="5655309" extrusionOk="0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/>
        </p:blipFill>
        <p:spPr bwMode="auto">
          <a:xfrm>
            <a:off x="427" y="0"/>
            <a:ext cx="3238157" cy="342844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 bwMode="auto">
          <a:xfrm>
            <a:off x="3919536" y="429077"/>
            <a:ext cx="323454" cy="432428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 bwMode="auto"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 extrusionOk="0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 extrusionOk="0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 extrusionOk="0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 extrusionOk="0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 extrusionOk="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 extrusionOk="0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 bwMode="auto">
          <a:xfrm>
            <a:off x="4312535" y="495173"/>
            <a:ext cx="1201401" cy="281867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/>
            <a:stretch/>
          </p:blipFill>
          <p:spPr bwMode="auto"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 bwMode="auto"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 extrusionOk="0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 extrusionOk="0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/>
            <a:stretch/>
          </p:blipFill>
          <p:spPr bwMode="auto"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8987789" y="1636616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 extrusionOk="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 extrusionOk="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 extrusionOk="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 extrusionOk="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 bwMode="auto">
          <a:xfrm>
            <a:off x="3743865" y="1190361"/>
            <a:ext cx="4328510" cy="736024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086">
              <a:spcBef>
                <a:spcPts val="418"/>
              </a:spcBef>
              <a:defRPr/>
            </a:pPr>
            <a:r>
              <a:rPr sz="2400" spc="-2">
                <a:solidFill>
                  <a:srgbClr val="E84E22"/>
                </a:solidFill>
              </a:rPr>
              <a:t>КАК</a:t>
            </a:r>
            <a:r>
              <a:rPr sz="2400" spc="-15">
                <a:solidFill>
                  <a:srgbClr val="E84E22"/>
                </a:solidFill>
              </a:rPr>
              <a:t> </a:t>
            </a:r>
            <a:r>
              <a:rPr sz="2400" spc="-18">
                <a:solidFill>
                  <a:srgbClr val="E84E22"/>
                </a:solidFill>
              </a:rPr>
              <a:t>ПОЛУЧИТЬ</a:t>
            </a:r>
            <a:r>
              <a:rPr sz="2400">
                <a:solidFill>
                  <a:srgbClr val="E84E22"/>
                </a:solidFill>
              </a:rPr>
              <a:t> </a:t>
            </a:r>
            <a:r>
              <a:rPr sz="2400" spc="-15">
                <a:solidFill>
                  <a:srgbClr val="E84E22"/>
                </a:solidFill>
              </a:rPr>
              <a:t>УСЛУГИ</a:t>
            </a:r>
            <a:r>
              <a:rPr sz="2400" spc="-38">
                <a:solidFill>
                  <a:srgbClr val="E84E22"/>
                </a:solidFill>
              </a:rPr>
              <a:t> </a:t>
            </a:r>
            <a:r>
              <a:rPr sz="2400" spc="-2">
                <a:solidFill>
                  <a:srgbClr val="E84E22"/>
                </a:solidFill>
              </a:rPr>
              <a:t>ФОНДА?</a:t>
            </a:r>
            <a:endParaRPr sz="2400"/>
          </a:p>
          <a:p>
            <a:pPr marL="7701">
              <a:spcBef>
                <a:spcPts val="270"/>
              </a:spcBef>
              <a:defRPr/>
            </a:pPr>
            <a:r>
              <a:rPr sz="1800" spc="-21">
                <a:solidFill>
                  <a:srgbClr val="672E17"/>
                </a:solidFill>
              </a:rPr>
              <a:t>ОБРАТИТЬСЯ</a:t>
            </a:r>
            <a:r>
              <a:rPr sz="1800" spc="-18">
                <a:solidFill>
                  <a:srgbClr val="672E17"/>
                </a:solidFill>
              </a:rPr>
              <a:t> </a:t>
            </a:r>
            <a:r>
              <a:rPr sz="1800">
                <a:solidFill>
                  <a:srgbClr val="672E17"/>
                </a:solidFill>
              </a:rPr>
              <a:t>В</a:t>
            </a:r>
            <a:r>
              <a:rPr sz="1800" spc="-27">
                <a:solidFill>
                  <a:srgbClr val="672E17"/>
                </a:solidFill>
              </a:rPr>
              <a:t> </a:t>
            </a:r>
            <a:r>
              <a:rPr sz="1800" spc="2">
                <a:solidFill>
                  <a:srgbClr val="672E17"/>
                </a:solidFill>
              </a:rPr>
              <a:t>ФОНД:</a:t>
            </a:r>
            <a:endParaRPr sz="1800"/>
          </a:p>
        </p:txBody>
      </p:sp>
      <p:sp>
        <p:nvSpPr>
          <p:cNvPr id="17" name="object 17"/>
          <p:cNvSpPr txBox="1"/>
          <p:nvPr/>
        </p:nvSpPr>
        <p:spPr bwMode="auto">
          <a:xfrm>
            <a:off x="4125446" y="2202113"/>
            <a:ext cx="7893858" cy="159468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defTabSz="554492">
              <a:spcBef>
                <a:spcPts val="61"/>
              </a:spcBef>
              <a:tabLst>
                <a:tab pos="2858715" algn="l"/>
              </a:tabLst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21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1200" b="1" spc="-21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lang="ru-RU" sz="1200" b="1" spc="-2" dirty="0">
                <a:solidFill>
                  <a:srgbClr val="672E17"/>
                </a:solidFill>
                <a:latin typeface="Calibri"/>
                <a:cs typeface="Calibri"/>
              </a:rPr>
              <a:t>|МОИ СУБСИДИИ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30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tabLst>
                <a:tab pos="2858715" algn="l"/>
              </a:tabLst>
              <a:defRPr/>
            </a:pP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I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N</a:t>
            </a:r>
            <a:r>
              <a:rPr sz="1200" b="1" u="sng" spc="21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F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O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@</a:t>
            </a:r>
            <a:r>
              <a:rPr sz="1200" b="1" u="sng" spc="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F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P</a:t>
            </a:r>
            <a:r>
              <a:rPr sz="1200" b="1" u="sng" spc="11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P</a:t>
            </a:r>
            <a:r>
              <a:rPr sz="1200" b="1" u="sng" spc="-5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R</a:t>
            </a:r>
            <a:r>
              <a:rPr sz="1200" b="1" u="sng" spc="-124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T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.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R</a:t>
            </a:r>
            <a:r>
              <a:rPr sz="1200" b="1" u="sng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1200" b="1" spc="-6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78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120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b="1" spc="-49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15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defRPr/>
            </a:pP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1200" b="1" spc="3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1200" b="1" spc="3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1200" b="1" spc="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33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1200" b="1" spc="-32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1200" b="1" spc="-52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 90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endParaRPr lang="ru-RU" sz="1200" b="1" spc="9" dirty="0">
              <a:solidFill>
                <a:srgbClr val="672E17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lang="ru-RU" sz="1200" b="1" spc="9" dirty="0">
                <a:solidFill>
                  <a:srgbClr val="672E17"/>
                </a:solidFill>
                <a:latin typeface="Calibri"/>
                <a:cs typeface="Calibri"/>
              </a:rPr>
              <a:t>ГОРЯЧАЯ ЛИНИЯ ГАРАНТИЙНОГО ФОНДА </a:t>
            </a:r>
            <a:r>
              <a:rPr lang="ru-RU" sz="1200" b="1" spc="9" dirty="0">
                <a:solidFill>
                  <a:srgbClr val="54291A"/>
                </a:solidFill>
                <a:latin typeface="Calibri"/>
                <a:cs typeface="Calibri"/>
              </a:rPr>
              <a:t>+7</a:t>
            </a:r>
            <a:r>
              <a:rPr lang="ru-RU" sz="1200" b="1" dirty="0">
                <a:solidFill>
                  <a:srgbClr val="54291A"/>
                </a:solidFill>
                <a:latin typeface="Calibri"/>
              </a:rPr>
              <a:t> (843) 293–16–94</a:t>
            </a:r>
            <a:endParaRPr dirty="0"/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183547" y="5703278"/>
            <a:ext cx="751261" cy="23604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  <a:defRPr/>
            </a:pPr>
            <a:r>
              <a:rPr sz="1500" b="1" spc="2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500" b="1" spc="9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b="1" spc="-6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b="1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 bwMode="auto">
          <a:xfrm>
            <a:off x="6705946" y="2515592"/>
            <a:ext cx="211786" cy="318063"/>
            <a:chOff x="11196828" y="6092666"/>
            <a:chExt cx="349250" cy="524510"/>
          </a:xfrm>
        </p:grpSpPr>
        <p:pic>
          <p:nvPicPr>
            <p:cNvPr id="20" name="object 20"/>
            <p:cNvPicPr/>
            <p:nvPr/>
          </p:nvPicPr>
          <p:blipFill>
            <a:blip r:embed="rId7"/>
            <a:stretch/>
          </p:blipFill>
          <p:spPr bwMode="auto"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/>
            <a:stretch/>
          </p:blipFill>
          <p:spPr bwMode="auto"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 bwMode="auto"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 extrusionOk="0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object 23"/>
          <p:cNvGrpSpPr/>
          <p:nvPr/>
        </p:nvGrpSpPr>
        <p:grpSpPr bwMode="auto">
          <a:xfrm>
            <a:off x="3734545" y="2556573"/>
            <a:ext cx="316908" cy="226417"/>
            <a:chOff x="6385559" y="6167342"/>
            <a:chExt cx="522605" cy="373380"/>
          </a:xfrm>
        </p:grpSpPr>
        <p:sp>
          <p:nvSpPr>
            <p:cNvPr id="24" name="object 24"/>
            <p:cNvSpPr/>
            <p:nvPr/>
          </p:nvSpPr>
          <p:spPr bwMode="auto">
            <a:xfrm>
              <a:off x="6385559" y="6167342"/>
              <a:ext cx="520064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 extrusionOk="0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9"/>
            <a:stretch/>
          </p:blipFill>
          <p:spPr bwMode="auto"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 bwMode="auto"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 extrusionOk="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 extrusionOk="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object 27"/>
          <p:cNvGrpSpPr/>
          <p:nvPr/>
        </p:nvGrpSpPr>
        <p:grpSpPr bwMode="auto">
          <a:xfrm>
            <a:off x="6616637" y="2085441"/>
            <a:ext cx="317678" cy="317293"/>
            <a:chOff x="11097768" y="5045678"/>
            <a:chExt cx="523875" cy="523240"/>
          </a:xfrm>
        </p:grpSpPr>
        <p:sp>
          <p:nvSpPr>
            <p:cNvPr id="28" name="object 28"/>
            <p:cNvSpPr/>
            <p:nvPr/>
          </p:nvSpPr>
          <p:spPr bwMode="auto"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 extrusionOk="0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10"/>
            <a:stretch/>
          </p:blipFill>
          <p:spPr bwMode="auto"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 bwMode="auto"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1"/>
            <a:stretch/>
          </p:blipFill>
          <p:spPr bwMode="auto"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/>
            <a:stretch/>
          </p:blipFill>
          <p:spPr bwMode="auto"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 bwMode="auto"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3"/>
            <a:stretch/>
          </p:blipFill>
          <p:spPr bwMode="auto"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 bwMode="auto">
          <a:xfrm>
            <a:off x="3722704" y="2078546"/>
            <a:ext cx="313443" cy="312287"/>
            <a:chOff x="6394703" y="5054980"/>
            <a:chExt cx="516890" cy="514984"/>
          </a:xfrm>
        </p:grpSpPr>
        <p:pic>
          <p:nvPicPr>
            <p:cNvPr id="36" name="object 36"/>
            <p:cNvPicPr/>
            <p:nvPr/>
          </p:nvPicPr>
          <p:blipFill>
            <a:blip r:embed="rId14"/>
            <a:stretch/>
          </p:blipFill>
          <p:spPr bwMode="auto">
            <a:xfrm>
              <a:off x="6656831" y="5054980"/>
              <a:ext cx="254332" cy="2497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 bwMode="auto"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 extrusionOk="0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 extrusionOk="0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8" name="object 38"/>
          <p:cNvSpPr/>
          <p:nvPr/>
        </p:nvSpPr>
        <p:spPr bwMode="auto">
          <a:xfrm>
            <a:off x="3708807" y="3015935"/>
            <a:ext cx="372357" cy="318063"/>
          </a:xfrm>
          <a:custGeom>
            <a:avLst/>
            <a:gdLst/>
            <a:ahLst/>
            <a:cxnLst/>
            <a:rect l="l" t="t" r="r" b="b"/>
            <a:pathLst>
              <a:path w="614045" h="524509" extrusionOk="0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 extrusionOk="0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5"/>
          <a:stretch/>
        </p:blipFill>
        <p:spPr bwMode="auto">
          <a:xfrm>
            <a:off x="994817" y="4113310"/>
            <a:ext cx="1262338" cy="127249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 bwMode="auto">
          <a:xfrm>
            <a:off x="427" y="5648262"/>
            <a:ext cx="1208717" cy="1209873"/>
          </a:xfrm>
          <a:custGeom>
            <a:avLst/>
            <a:gdLst/>
            <a:ahLst/>
            <a:cxnLst/>
            <a:rect l="l" t="t" r="r" b="b"/>
            <a:pathLst>
              <a:path w="1993264" h="1995170" extrusionOk="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 bwMode="auto">
          <a:xfrm>
            <a:off x="2033569" y="751"/>
            <a:ext cx="1204866" cy="1204866"/>
          </a:xfrm>
          <a:custGeom>
            <a:avLst/>
            <a:gdLst/>
            <a:ahLst/>
            <a:cxnLst/>
            <a:rect l="l" t="t" r="r" b="b"/>
            <a:pathLst>
              <a:path w="1986914" h="1986914" extrusionOk="0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 bwMode="auto">
          <a:xfrm>
            <a:off x="10667949" y="0"/>
            <a:ext cx="1523701" cy="1523701"/>
          </a:xfrm>
          <a:custGeom>
            <a:avLst/>
            <a:gdLst/>
            <a:ahLst/>
            <a:cxnLst/>
            <a:rect l="l" t="t" r="r" b="b"/>
            <a:pathLst>
              <a:path w="2512694" h="2512695" extrusionOk="0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6670007" y="4475210"/>
            <a:ext cx="2104807" cy="215724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 bwMode="auto">
          <a:xfrm>
            <a:off x="5974740" y="3742990"/>
            <a:ext cx="2915887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Телеграм-канал </a:t>
            </a:r>
            <a:endParaRPr/>
          </a:p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Дом предпринимателя РТ</a:t>
            </a:r>
            <a:endParaRPr/>
          </a:p>
        </p:txBody>
      </p:sp>
      <p:sp>
        <p:nvSpPr>
          <p:cNvPr id="46" name="TextBox 45"/>
          <p:cNvSpPr txBox="1"/>
          <p:nvPr/>
        </p:nvSpPr>
        <p:spPr bwMode="auto">
          <a:xfrm>
            <a:off x="9192975" y="3685638"/>
            <a:ext cx="291588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Сообщество ВКонтакте </a:t>
            </a:r>
            <a:endParaRPr/>
          </a:p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Фонда поддержки предпринимательства РТ</a:t>
            </a:r>
            <a:endParaRPr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9635717" y="4592138"/>
            <a:ext cx="2222280" cy="222228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3722606" y="4608048"/>
            <a:ext cx="1797120" cy="179712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 bwMode="auto">
          <a:xfrm>
            <a:off x="3058853" y="3761614"/>
            <a:ext cx="2915887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Презентация доступна </a:t>
            </a:r>
            <a:endParaRPr/>
          </a:p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здесь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E17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17675</TotalTime>
  <Words>237</Words>
  <Application>Microsoft Office PowerPoint</Application>
  <DocSecurity>0</DocSecurity>
  <PresentationFormat>Произвольный</PresentationFormat>
  <Paragraphs>67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Office Theme</vt:lpstr>
      <vt:lpstr>ФОНД ПОДДЕРЖКИ  ПРЕДПРИНИМАТЕЛЬСТВА  РЕСПУБЛИКИ ТАТАРСТАН Финансовые меры поддержки предпринимателей  в 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</vt:vector>
  </TitlesOfParts>
  <Company>HP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Миронова Нина Сергеевна</dc:creator>
  <cp:lastModifiedBy>User</cp:lastModifiedBy>
  <cp:revision>241</cp:revision>
  <dcterms:created xsi:type="dcterms:W3CDTF">2022-12-12T14:36:21Z</dcterms:created>
  <dcterms:modified xsi:type="dcterms:W3CDTF">2023-09-14T10:22:00Z</dcterms:modified>
  <dc:identifier/>
  <dc:language/>
  <cp:version/>
</cp:coreProperties>
</file>